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rawings/drawing15.xml" ContentType="application/vnd.openxmlformats-officedocument.drawingml.chartshapes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charts/chart20.xml" ContentType="application/vnd.openxmlformats-officedocument.drawingml.chart+xml"/>
  <Override PartName="/ppt/drawings/drawing13.xml" ContentType="application/vnd.openxmlformats-officedocument.drawingml.chartshapes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drawings/drawing16.xml" ContentType="application/vnd.openxmlformats-officedocument.drawingml.chartshapes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4" r:id="rId3"/>
    <p:sldId id="261" r:id="rId4"/>
    <p:sldId id="274" r:id="rId5"/>
    <p:sldId id="258" r:id="rId6"/>
    <p:sldId id="306" r:id="rId7"/>
    <p:sldId id="260" r:id="rId8"/>
    <p:sldId id="308" r:id="rId9"/>
    <p:sldId id="294" r:id="rId10"/>
    <p:sldId id="262" r:id="rId11"/>
    <p:sldId id="309" r:id="rId12"/>
    <p:sldId id="301" r:id="rId13"/>
    <p:sldId id="263" r:id="rId14"/>
    <p:sldId id="310" r:id="rId15"/>
    <p:sldId id="300" r:id="rId16"/>
    <p:sldId id="264" r:id="rId17"/>
    <p:sldId id="311" r:id="rId18"/>
    <p:sldId id="265" r:id="rId19"/>
    <p:sldId id="312" r:id="rId20"/>
    <p:sldId id="275" r:id="rId21"/>
    <p:sldId id="313" r:id="rId22"/>
    <p:sldId id="298" r:id="rId23"/>
    <p:sldId id="277" r:id="rId24"/>
    <p:sldId id="314" r:id="rId25"/>
    <p:sldId id="296" r:id="rId26"/>
    <p:sldId id="278" r:id="rId27"/>
    <p:sldId id="315" r:id="rId28"/>
    <p:sldId id="304" r:id="rId29"/>
    <p:sldId id="279" r:id="rId30"/>
    <p:sldId id="316" r:id="rId31"/>
    <p:sldId id="280" r:id="rId32"/>
    <p:sldId id="317" r:id="rId33"/>
    <p:sldId id="303" r:id="rId34"/>
    <p:sldId id="281" r:id="rId35"/>
    <p:sldId id="318" r:id="rId36"/>
    <p:sldId id="326" r:id="rId37"/>
    <p:sldId id="282" r:id="rId38"/>
    <p:sldId id="319" r:id="rId39"/>
    <p:sldId id="320" r:id="rId40"/>
    <p:sldId id="321" r:id="rId41"/>
    <p:sldId id="322" r:id="rId42"/>
    <p:sldId id="323" r:id="rId43"/>
    <p:sldId id="271" r:id="rId44"/>
    <p:sldId id="272" r:id="rId45"/>
    <p:sldId id="305" r:id="rId46"/>
    <p:sldId id="325" r:id="rId47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p1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Data_Lokaal\gegeven%20enquete%20oc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p1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Data_Lokaal\gegeven%20enquete%20oc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p1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Data_Lokaal\gegeven%20enquete%20oc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p1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Data_Lokaal\gegeven%20enquete%20oc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p1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Data_Lokaal\gegeven%20enquete%20oc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p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_Lokaal\gegeven%20enquete%20oc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Data_Lokaal\gegeven%20enquete%20oc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p1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C:\Data_Lokaal\gegeven%20enquete%20oc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Map1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C:\Data_Lokaal\gegeven%20enquete%20oc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Map1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C:\Data_Lokaal\gegeven%20enquete%20oc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_Lokaal\gegeven%20enquete%20oc.xlsx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C:\Data_Lokaal\gegeven%20enquete%20oc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_Lokaal\gegeven%20enquete%20oc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p1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_Lokaal\gegeven%20enquete%20oc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ata_Lokaal\gegeven%20enquete%20oc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Map1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ata_Lokaal\gegeven%20enquete%20oc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Map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_Lokaal\gegeven%20enquete%20oc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Map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hart>
    <c:title>
      <c:tx>
        <c:rich>
          <a:bodyPr/>
          <a:lstStyle/>
          <a:p>
            <a:pPr>
              <a:defRPr/>
            </a:pPr>
            <a:r>
              <a:rPr lang="nl-BE" dirty="0"/>
              <a:t>Is </a:t>
            </a:r>
            <a:r>
              <a:rPr lang="nl-BE" dirty="0" err="1"/>
              <a:t>oc</a:t>
            </a:r>
            <a:r>
              <a:rPr lang="nl-BE" dirty="0"/>
              <a:t> bekend bij </a:t>
            </a:r>
            <a:r>
              <a:rPr lang="nl-BE" dirty="0" smtClean="0"/>
              <a:t>ouders van de kleuterschool?</a:t>
            </a:r>
            <a:endParaRPr lang="nl-BE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kleuters'!$A$4</c:f>
              <c:strCache>
                <c:ptCount val="1"/>
                <c:pt idx="0">
                  <c:v>Is oc bekend bij ouders?</c:v>
                </c:pt>
              </c:strCache>
            </c:strRef>
          </c:tx>
          <c:cat>
            <c:strRef>
              <c:f>'resultaat kleuters'!$B$3:$C$3</c:f>
              <c:strCache>
                <c:ptCount val="2"/>
                <c:pt idx="0">
                  <c:v>ja</c:v>
                </c:pt>
                <c:pt idx="1">
                  <c:v>nee</c:v>
                </c:pt>
              </c:strCache>
            </c:strRef>
          </c:cat>
          <c:val>
            <c:numRef>
              <c:f>'resultaat kleuters'!$B$4:$C$4</c:f>
              <c:numCache>
                <c:formatCode>General</c:formatCode>
                <c:ptCount val="2"/>
                <c:pt idx="0">
                  <c:v>47</c:v>
                </c:pt>
                <c:pt idx="1">
                  <c:v>0</c:v>
                </c:pt>
              </c:numCache>
            </c:numRef>
          </c:val>
        </c:ser>
        <c:axId val="67331584"/>
        <c:axId val="67444736"/>
      </c:barChart>
      <c:catAx>
        <c:axId val="67331584"/>
        <c:scaling>
          <c:orientation val="minMax"/>
        </c:scaling>
        <c:axPos val="b"/>
        <c:tickLblPos val="nextTo"/>
        <c:crossAx val="67444736"/>
        <c:crosses val="autoZero"/>
        <c:auto val="1"/>
        <c:lblAlgn val="ctr"/>
        <c:lblOffset val="100"/>
      </c:catAx>
      <c:valAx>
        <c:axId val="67444736"/>
        <c:scaling>
          <c:orientation val="minMax"/>
        </c:scaling>
        <c:axPos val="l"/>
        <c:majorGridlines/>
        <c:numFmt formatCode="General" sourceLinked="1"/>
        <c:tickLblPos val="nextTo"/>
        <c:crossAx val="673315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Fuif</a:t>
            </a:r>
            <a:r>
              <a:rPr lang="en-US" dirty="0" smtClean="0"/>
              <a:t> </a:t>
            </a:r>
            <a:r>
              <a:rPr lang="en-US" dirty="0" err="1" smtClean="0"/>
              <a:t>lagere</a:t>
            </a:r>
            <a:r>
              <a:rPr lang="en-US" dirty="0" smtClean="0"/>
              <a:t> school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lagere school'!$A$12</c:f>
              <c:strCache>
                <c:ptCount val="1"/>
                <c:pt idx="0">
                  <c:v>fuif</c:v>
                </c:pt>
              </c:strCache>
            </c:strRef>
          </c:tx>
          <c:cat>
            <c:strRef>
              <c:f>'resultaat lagere school'!$B$11:$I$11</c:f>
              <c:strCache>
                <c:ptCount val="8"/>
                <c:pt idx="0">
                  <c:v>heel goed</c:v>
                </c:pt>
                <c:pt idx="1">
                  <c:v>goed</c:v>
                </c:pt>
                <c:pt idx="2">
                  <c:v>redelijk</c:v>
                </c:pt>
                <c:pt idx="3">
                  <c:v>slecht</c:v>
                </c:pt>
                <c:pt idx="4">
                  <c:v>niet van toepassing</c:v>
                </c:pt>
                <c:pt idx="5">
                  <c:v>geen interesse</c:v>
                </c:pt>
                <c:pt idx="6">
                  <c:v>te duur</c:v>
                </c:pt>
                <c:pt idx="7">
                  <c:v>niet ingevuld</c:v>
                </c:pt>
              </c:strCache>
            </c:strRef>
          </c:cat>
          <c:val>
            <c:numRef>
              <c:f>'resultaat lagere school'!$B$12:$I$12</c:f>
              <c:numCache>
                <c:formatCode>General</c:formatCode>
                <c:ptCount val="8"/>
                <c:pt idx="0">
                  <c:v>13</c:v>
                </c:pt>
                <c:pt idx="1">
                  <c:v>33</c:v>
                </c:pt>
                <c:pt idx="2">
                  <c:v>8</c:v>
                </c:pt>
                <c:pt idx="3">
                  <c:v>0</c:v>
                </c:pt>
                <c:pt idx="4">
                  <c:v>24</c:v>
                </c:pt>
                <c:pt idx="5">
                  <c:v>32</c:v>
                </c:pt>
                <c:pt idx="7">
                  <c:v>6</c:v>
                </c:pt>
              </c:numCache>
            </c:numRef>
          </c:val>
        </c:ser>
        <c:axId val="68676224"/>
        <c:axId val="68688128"/>
      </c:barChart>
      <c:catAx>
        <c:axId val="68676224"/>
        <c:scaling>
          <c:orientation val="minMax"/>
        </c:scaling>
        <c:axPos val="b"/>
        <c:tickLblPos val="nextTo"/>
        <c:crossAx val="68688128"/>
        <c:crosses val="autoZero"/>
        <c:auto val="1"/>
        <c:lblAlgn val="ctr"/>
        <c:lblOffset val="100"/>
      </c:catAx>
      <c:valAx>
        <c:axId val="68688128"/>
        <c:scaling>
          <c:orientation val="minMax"/>
        </c:scaling>
        <c:axPos val="l"/>
        <c:majorGridlines/>
        <c:numFmt formatCode="General" sourceLinked="1"/>
        <c:tickLblPos val="nextTo"/>
        <c:crossAx val="68676224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Quiz </a:t>
            </a:r>
            <a:r>
              <a:rPr lang="en-US" dirty="0" err="1" smtClean="0"/>
              <a:t>kleuterschool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kleuters'!$A$14</c:f>
              <c:strCache>
                <c:ptCount val="1"/>
                <c:pt idx="0">
                  <c:v>kwis</c:v>
                </c:pt>
              </c:strCache>
            </c:strRef>
          </c:tx>
          <c:cat>
            <c:strRef>
              <c:f>'resultaat kleuters'!$B$13:$I$13</c:f>
              <c:strCache>
                <c:ptCount val="8"/>
                <c:pt idx="0">
                  <c:v>heel goed</c:v>
                </c:pt>
                <c:pt idx="1">
                  <c:v>goed</c:v>
                </c:pt>
                <c:pt idx="2">
                  <c:v>redelijk</c:v>
                </c:pt>
                <c:pt idx="3">
                  <c:v>slecht</c:v>
                </c:pt>
                <c:pt idx="4">
                  <c:v>niet van toepassing</c:v>
                </c:pt>
                <c:pt idx="5">
                  <c:v>geen interesse</c:v>
                </c:pt>
                <c:pt idx="6">
                  <c:v>te duur</c:v>
                </c:pt>
                <c:pt idx="7">
                  <c:v>blanco</c:v>
                </c:pt>
              </c:strCache>
            </c:strRef>
          </c:cat>
          <c:val>
            <c:numRef>
              <c:f>'resultaat kleuters'!$B$14:$I$14</c:f>
              <c:numCache>
                <c:formatCode>General</c:formatCode>
                <c:ptCount val="8"/>
                <c:pt idx="0">
                  <c:v>6</c:v>
                </c:pt>
                <c:pt idx="1">
                  <c:v>9</c:v>
                </c:pt>
                <c:pt idx="2">
                  <c:v>2</c:v>
                </c:pt>
                <c:pt idx="3">
                  <c:v>0</c:v>
                </c:pt>
                <c:pt idx="4">
                  <c:v>21</c:v>
                </c:pt>
                <c:pt idx="5">
                  <c:v>6</c:v>
                </c:pt>
                <c:pt idx="6">
                  <c:v>0</c:v>
                </c:pt>
                <c:pt idx="7">
                  <c:v>5</c:v>
                </c:pt>
              </c:numCache>
            </c:numRef>
          </c:val>
        </c:ser>
        <c:axId val="68723072"/>
        <c:axId val="68751360"/>
      </c:barChart>
      <c:catAx>
        <c:axId val="68723072"/>
        <c:scaling>
          <c:orientation val="minMax"/>
        </c:scaling>
        <c:axPos val="b"/>
        <c:tickLblPos val="nextTo"/>
        <c:crossAx val="68751360"/>
        <c:crosses val="autoZero"/>
        <c:auto val="1"/>
        <c:lblAlgn val="ctr"/>
        <c:lblOffset val="100"/>
      </c:catAx>
      <c:valAx>
        <c:axId val="68751360"/>
        <c:scaling>
          <c:orientation val="minMax"/>
        </c:scaling>
        <c:axPos val="l"/>
        <c:majorGridlines/>
        <c:numFmt formatCode="General" sourceLinked="1"/>
        <c:tickLblPos val="nextTo"/>
        <c:crossAx val="687230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lagere school'!$A$14</c:f>
              <c:strCache>
                <c:ptCount val="1"/>
                <c:pt idx="0">
                  <c:v>Quiz lagere school</c:v>
                </c:pt>
              </c:strCache>
            </c:strRef>
          </c:tx>
          <c:cat>
            <c:strRef>
              <c:f>'resultaat lagere school'!$B$13:$I$13</c:f>
              <c:strCache>
                <c:ptCount val="8"/>
                <c:pt idx="0">
                  <c:v>heel goed</c:v>
                </c:pt>
                <c:pt idx="1">
                  <c:v>goed</c:v>
                </c:pt>
                <c:pt idx="2">
                  <c:v>redelijk</c:v>
                </c:pt>
                <c:pt idx="3">
                  <c:v>slecht</c:v>
                </c:pt>
                <c:pt idx="4">
                  <c:v>niet van toepassing</c:v>
                </c:pt>
                <c:pt idx="5">
                  <c:v>geen interesse</c:v>
                </c:pt>
                <c:pt idx="6">
                  <c:v>te duur</c:v>
                </c:pt>
                <c:pt idx="7">
                  <c:v>niet ingevuld</c:v>
                </c:pt>
              </c:strCache>
            </c:strRef>
          </c:cat>
          <c:val>
            <c:numRef>
              <c:f>'resultaat lagere school'!$B$14:$I$14</c:f>
              <c:numCache>
                <c:formatCode>General</c:formatCode>
                <c:ptCount val="8"/>
                <c:pt idx="0">
                  <c:v>15</c:v>
                </c:pt>
                <c:pt idx="1">
                  <c:v>26</c:v>
                </c:pt>
                <c:pt idx="2">
                  <c:v>7</c:v>
                </c:pt>
                <c:pt idx="3">
                  <c:v>0</c:v>
                </c:pt>
                <c:pt idx="4">
                  <c:v>30</c:v>
                </c:pt>
                <c:pt idx="5">
                  <c:v>30</c:v>
                </c:pt>
                <c:pt idx="6">
                  <c:v>0</c:v>
                </c:pt>
                <c:pt idx="7">
                  <c:v>8</c:v>
                </c:pt>
              </c:numCache>
            </c:numRef>
          </c:val>
        </c:ser>
        <c:axId val="68759552"/>
        <c:axId val="68761088"/>
      </c:barChart>
      <c:catAx>
        <c:axId val="68759552"/>
        <c:scaling>
          <c:orientation val="minMax"/>
        </c:scaling>
        <c:axPos val="b"/>
        <c:tickLblPos val="nextTo"/>
        <c:crossAx val="68761088"/>
        <c:crosses val="autoZero"/>
        <c:auto val="1"/>
        <c:lblAlgn val="ctr"/>
        <c:lblOffset val="100"/>
      </c:catAx>
      <c:valAx>
        <c:axId val="68761088"/>
        <c:scaling>
          <c:orientation val="minMax"/>
        </c:scaling>
        <c:axPos val="l"/>
        <c:majorGridlines/>
        <c:numFmt formatCode="General" sourceLinked="1"/>
        <c:tickLblPos val="nextTo"/>
        <c:crossAx val="68759552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BE"/>
  <c:chart>
    <c:title>
      <c:tx>
        <c:rich>
          <a:bodyPr/>
          <a:lstStyle/>
          <a:p>
            <a:pPr>
              <a:defRPr/>
            </a:pPr>
            <a:r>
              <a:rPr lang="nl-BE" dirty="0" smtClean="0"/>
              <a:t>Thema avond kleuterschool</a:t>
            </a:r>
            <a:endParaRPr lang="nl-BE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kleuters'!$A$16</c:f>
              <c:strCache>
                <c:ptCount val="1"/>
                <c:pt idx="0">
                  <c:v>thema avond</c:v>
                </c:pt>
              </c:strCache>
            </c:strRef>
          </c:tx>
          <c:cat>
            <c:strRef>
              <c:f>'resultaat kleuters'!$B$15:$I$15</c:f>
              <c:strCache>
                <c:ptCount val="8"/>
                <c:pt idx="0">
                  <c:v>heel goed</c:v>
                </c:pt>
                <c:pt idx="1">
                  <c:v>goed</c:v>
                </c:pt>
                <c:pt idx="2">
                  <c:v>redelijk</c:v>
                </c:pt>
                <c:pt idx="3">
                  <c:v>slecht</c:v>
                </c:pt>
                <c:pt idx="4">
                  <c:v>niet van toepassing</c:v>
                </c:pt>
                <c:pt idx="5">
                  <c:v>geen interesse</c:v>
                </c:pt>
                <c:pt idx="6">
                  <c:v>te duur</c:v>
                </c:pt>
                <c:pt idx="7">
                  <c:v>blanco</c:v>
                </c:pt>
              </c:strCache>
            </c:strRef>
          </c:cat>
          <c:val>
            <c:numRef>
              <c:f>'resultaat kleuters'!$B$16:$I$16</c:f>
              <c:numCache>
                <c:formatCode>General</c:formatCode>
                <c:ptCount val="8"/>
                <c:pt idx="0">
                  <c:v>1</c:v>
                </c:pt>
                <c:pt idx="1">
                  <c:v>11</c:v>
                </c:pt>
                <c:pt idx="2">
                  <c:v>0</c:v>
                </c:pt>
                <c:pt idx="3">
                  <c:v>0</c:v>
                </c:pt>
                <c:pt idx="4">
                  <c:v>27</c:v>
                </c:pt>
                <c:pt idx="5">
                  <c:v>8</c:v>
                </c:pt>
                <c:pt idx="6">
                  <c:v>0</c:v>
                </c:pt>
                <c:pt idx="7">
                  <c:v>2</c:v>
                </c:pt>
              </c:numCache>
            </c:numRef>
          </c:val>
        </c:ser>
        <c:axId val="68783488"/>
        <c:axId val="68803584"/>
      </c:barChart>
      <c:catAx>
        <c:axId val="68783488"/>
        <c:scaling>
          <c:orientation val="minMax"/>
        </c:scaling>
        <c:axPos val="b"/>
        <c:tickLblPos val="nextTo"/>
        <c:crossAx val="68803584"/>
        <c:crosses val="autoZero"/>
        <c:auto val="1"/>
        <c:lblAlgn val="ctr"/>
        <c:lblOffset val="100"/>
      </c:catAx>
      <c:valAx>
        <c:axId val="68803584"/>
        <c:scaling>
          <c:orientation val="minMax"/>
        </c:scaling>
        <c:axPos val="l"/>
        <c:majorGridlines/>
        <c:numFmt formatCode="General" sourceLinked="1"/>
        <c:tickLblPos val="nextTo"/>
        <c:crossAx val="687834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lagere school'!$A$16</c:f>
              <c:strCache>
                <c:ptCount val="1"/>
                <c:pt idx="0">
                  <c:v>Thema avond lagere school</c:v>
                </c:pt>
              </c:strCache>
            </c:strRef>
          </c:tx>
          <c:cat>
            <c:strRef>
              <c:f>'resultaat lagere school'!$B$15:$I$15</c:f>
              <c:strCache>
                <c:ptCount val="8"/>
                <c:pt idx="0">
                  <c:v>heel goed</c:v>
                </c:pt>
                <c:pt idx="1">
                  <c:v>goed</c:v>
                </c:pt>
                <c:pt idx="2">
                  <c:v>redelijk</c:v>
                </c:pt>
                <c:pt idx="3">
                  <c:v>slecht</c:v>
                </c:pt>
                <c:pt idx="4">
                  <c:v>niet van toepassing</c:v>
                </c:pt>
                <c:pt idx="5">
                  <c:v>geen interesse</c:v>
                </c:pt>
                <c:pt idx="6">
                  <c:v>te duur</c:v>
                </c:pt>
                <c:pt idx="7">
                  <c:v>niet ingevuld</c:v>
                </c:pt>
              </c:strCache>
            </c:strRef>
          </c:cat>
          <c:val>
            <c:numRef>
              <c:f>'resultaat lagere school'!$B$16:$I$16</c:f>
              <c:numCache>
                <c:formatCode>General</c:formatCode>
                <c:ptCount val="8"/>
                <c:pt idx="0">
                  <c:v>18</c:v>
                </c:pt>
                <c:pt idx="1">
                  <c:v>37</c:v>
                </c:pt>
                <c:pt idx="2">
                  <c:v>4</c:v>
                </c:pt>
                <c:pt idx="3">
                  <c:v>1</c:v>
                </c:pt>
                <c:pt idx="4">
                  <c:v>36</c:v>
                </c:pt>
                <c:pt idx="5">
                  <c:v>10</c:v>
                </c:pt>
                <c:pt idx="6">
                  <c:v>0</c:v>
                </c:pt>
                <c:pt idx="7">
                  <c:v>10</c:v>
                </c:pt>
              </c:numCache>
            </c:numRef>
          </c:val>
        </c:ser>
        <c:axId val="68836352"/>
        <c:axId val="68862720"/>
      </c:barChart>
      <c:catAx>
        <c:axId val="68836352"/>
        <c:scaling>
          <c:orientation val="minMax"/>
        </c:scaling>
        <c:axPos val="b"/>
        <c:tickLblPos val="nextTo"/>
        <c:crossAx val="68862720"/>
        <c:crosses val="autoZero"/>
        <c:auto val="1"/>
        <c:lblAlgn val="ctr"/>
        <c:lblOffset val="100"/>
      </c:catAx>
      <c:valAx>
        <c:axId val="68862720"/>
        <c:scaling>
          <c:orientation val="minMax"/>
        </c:scaling>
        <c:axPos val="l"/>
        <c:majorGridlines/>
        <c:numFmt formatCode="General" sourceLinked="1"/>
        <c:tickLblPos val="nextTo"/>
        <c:crossAx val="68836352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BE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Info </a:t>
            </a:r>
            <a:r>
              <a:rPr lang="en-US" dirty="0" err="1" smtClean="0"/>
              <a:t>avond</a:t>
            </a:r>
            <a:r>
              <a:rPr lang="en-US" dirty="0" smtClean="0"/>
              <a:t> </a:t>
            </a:r>
            <a:r>
              <a:rPr lang="en-US" dirty="0" err="1" smtClean="0"/>
              <a:t>kleuterschool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kleuters'!$A$18</c:f>
              <c:strCache>
                <c:ptCount val="1"/>
                <c:pt idx="0">
                  <c:v>infoavond</c:v>
                </c:pt>
              </c:strCache>
            </c:strRef>
          </c:tx>
          <c:cat>
            <c:strRef>
              <c:f>'resultaat kleuters'!$B$17:$I$17</c:f>
              <c:strCache>
                <c:ptCount val="8"/>
                <c:pt idx="0">
                  <c:v>heel goed</c:v>
                </c:pt>
                <c:pt idx="1">
                  <c:v>goed</c:v>
                </c:pt>
                <c:pt idx="2">
                  <c:v>redelijk</c:v>
                </c:pt>
                <c:pt idx="3">
                  <c:v>slecht</c:v>
                </c:pt>
                <c:pt idx="4">
                  <c:v>niet van toepassing</c:v>
                </c:pt>
                <c:pt idx="5">
                  <c:v>geen interesse</c:v>
                </c:pt>
                <c:pt idx="6">
                  <c:v>te duur</c:v>
                </c:pt>
                <c:pt idx="7">
                  <c:v>blanco</c:v>
                </c:pt>
              </c:strCache>
            </c:strRef>
          </c:cat>
          <c:val>
            <c:numRef>
              <c:f>'resultaat kleuters'!$B$18:$I$18</c:f>
              <c:numCache>
                <c:formatCode>General</c:formatCode>
                <c:ptCount val="8"/>
                <c:pt idx="0">
                  <c:v>13</c:v>
                </c:pt>
                <c:pt idx="1">
                  <c:v>28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3</c:v>
                </c:pt>
              </c:numCache>
            </c:numRef>
          </c:val>
        </c:ser>
        <c:axId val="68872832"/>
        <c:axId val="68892928"/>
      </c:barChart>
      <c:catAx>
        <c:axId val="68872832"/>
        <c:scaling>
          <c:orientation val="minMax"/>
        </c:scaling>
        <c:axPos val="b"/>
        <c:tickLblPos val="nextTo"/>
        <c:crossAx val="68892928"/>
        <c:crosses val="autoZero"/>
        <c:auto val="1"/>
        <c:lblAlgn val="ctr"/>
        <c:lblOffset val="100"/>
      </c:catAx>
      <c:valAx>
        <c:axId val="68892928"/>
        <c:scaling>
          <c:orientation val="minMax"/>
        </c:scaling>
        <c:axPos val="l"/>
        <c:majorGridlines/>
        <c:numFmt formatCode="General" sourceLinked="1"/>
        <c:tickLblPos val="nextTo"/>
        <c:crossAx val="688728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Info </a:t>
            </a:r>
            <a:r>
              <a:rPr lang="en-US" dirty="0" err="1" smtClean="0"/>
              <a:t>avond</a:t>
            </a:r>
            <a:r>
              <a:rPr lang="en-US" dirty="0" smtClean="0"/>
              <a:t> </a:t>
            </a:r>
            <a:r>
              <a:rPr lang="en-US" dirty="0" err="1" smtClean="0"/>
              <a:t>lagere</a:t>
            </a:r>
            <a:r>
              <a:rPr lang="en-US" dirty="0" smtClean="0"/>
              <a:t> school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lagere school'!$A$18</c:f>
              <c:strCache>
                <c:ptCount val="1"/>
                <c:pt idx="0">
                  <c:v>infoavond</c:v>
                </c:pt>
              </c:strCache>
            </c:strRef>
          </c:tx>
          <c:cat>
            <c:strRef>
              <c:f>'resultaat lagere school'!$B$17:$I$17</c:f>
              <c:strCache>
                <c:ptCount val="8"/>
                <c:pt idx="0">
                  <c:v>heel goed</c:v>
                </c:pt>
                <c:pt idx="1">
                  <c:v>goed</c:v>
                </c:pt>
                <c:pt idx="2">
                  <c:v>redelijk</c:v>
                </c:pt>
                <c:pt idx="3">
                  <c:v>slecht</c:v>
                </c:pt>
                <c:pt idx="4">
                  <c:v>niet van toepassing</c:v>
                </c:pt>
                <c:pt idx="5">
                  <c:v>geen interesse</c:v>
                </c:pt>
                <c:pt idx="6">
                  <c:v>te duur</c:v>
                </c:pt>
                <c:pt idx="7">
                  <c:v>niet ingevuld</c:v>
                </c:pt>
              </c:strCache>
            </c:strRef>
          </c:cat>
          <c:val>
            <c:numRef>
              <c:f>'resultaat lagere school'!$B$18:$I$18</c:f>
              <c:numCache>
                <c:formatCode>General</c:formatCode>
                <c:ptCount val="8"/>
                <c:pt idx="0">
                  <c:v>54</c:v>
                </c:pt>
                <c:pt idx="1">
                  <c:v>52</c:v>
                </c:pt>
                <c:pt idx="2">
                  <c:v>1</c:v>
                </c:pt>
                <c:pt idx="3">
                  <c:v>0</c:v>
                </c:pt>
                <c:pt idx="4">
                  <c:v>4</c:v>
                </c:pt>
                <c:pt idx="5">
                  <c:v>3</c:v>
                </c:pt>
                <c:pt idx="6">
                  <c:v>0</c:v>
                </c:pt>
                <c:pt idx="7">
                  <c:v>2</c:v>
                </c:pt>
              </c:numCache>
            </c:numRef>
          </c:val>
        </c:ser>
        <c:axId val="68929792"/>
        <c:axId val="68939776"/>
      </c:barChart>
      <c:catAx>
        <c:axId val="68929792"/>
        <c:scaling>
          <c:orientation val="minMax"/>
        </c:scaling>
        <c:axPos val="b"/>
        <c:tickLblPos val="nextTo"/>
        <c:crossAx val="68939776"/>
        <c:crosses val="autoZero"/>
        <c:auto val="1"/>
        <c:lblAlgn val="ctr"/>
        <c:lblOffset val="100"/>
      </c:catAx>
      <c:valAx>
        <c:axId val="68939776"/>
        <c:scaling>
          <c:orientation val="minMax"/>
        </c:scaling>
        <c:axPos val="l"/>
        <c:majorGridlines/>
        <c:numFmt formatCode="General" sourceLinked="1"/>
        <c:tickLblPos val="nextTo"/>
        <c:crossAx val="68929792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B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Sinterklaas</a:t>
            </a:r>
            <a:r>
              <a:rPr lang="en-US" dirty="0" smtClean="0"/>
              <a:t> in de </a:t>
            </a:r>
            <a:r>
              <a:rPr lang="en-US" dirty="0" err="1" smtClean="0"/>
              <a:t>kleuterschool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kleuters'!$A$20</c:f>
              <c:strCache>
                <c:ptCount val="1"/>
                <c:pt idx="0">
                  <c:v>sinterklaas</c:v>
                </c:pt>
              </c:strCache>
            </c:strRef>
          </c:tx>
          <c:cat>
            <c:strRef>
              <c:f>'resultaat kleuters'!$B$19:$I$19</c:f>
              <c:strCache>
                <c:ptCount val="8"/>
                <c:pt idx="0">
                  <c:v>heel goed</c:v>
                </c:pt>
                <c:pt idx="1">
                  <c:v>goed</c:v>
                </c:pt>
                <c:pt idx="2">
                  <c:v>redelijk</c:v>
                </c:pt>
                <c:pt idx="3">
                  <c:v>slecht</c:v>
                </c:pt>
                <c:pt idx="4">
                  <c:v>niet van toepassing</c:v>
                </c:pt>
                <c:pt idx="5">
                  <c:v>geen interesse</c:v>
                </c:pt>
                <c:pt idx="6">
                  <c:v>te duur</c:v>
                </c:pt>
                <c:pt idx="7">
                  <c:v>blanco</c:v>
                </c:pt>
              </c:strCache>
            </c:strRef>
          </c:cat>
          <c:val>
            <c:numRef>
              <c:f>'resultaat kleuters'!$B$20:$I$20</c:f>
              <c:numCache>
                <c:formatCode>General</c:formatCode>
                <c:ptCount val="8"/>
                <c:pt idx="0">
                  <c:v>21</c:v>
                </c:pt>
                <c:pt idx="1">
                  <c:v>23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</c:numCache>
            </c:numRef>
          </c:val>
        </c:ser>
        <c:axId val="68953984"/>
        <c:axId val="68961792"/>
      </c:barChart>
      <c:catAx>
        <c:axId val="68953984"/>
        <c:scaling>
          <c:orientation val="minMax"/>
        </c:scaling>
        <c:axPos val="b"/>
        <c:tickLblPos val="nextTo"/>
        <c:crossAx val="68961792"/>
        <c:crosses val="autoZero"/>
        <c:auto val="1"/>
        <c:lblAlgn val="ctr"/>
        <c:lblOffset val="100"/>
      </c:catAx>
      <c:valAx>
        <c:axId val="68961792"/>
        <c:scaling>
          <c:orientation val="minMax"/>
        </c:scaling>
        <c:axPos val="l"/>
        <c:majorGridlines/>
        <c:numFmt formatCode="General" sourceLinked="1"/>
        <c:tickLblPos val="nextTo"/>
        <c:crossAx val="689539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Sinterklaas</a:t>
            </a:r>
            <a:r>
              <a:rPr lang="en-US" dirty="0" smtClean="0"/>
              <a:t> </a:t>
            </a:r>
            <a:r>
              <a:rPr lang="en-US" dirty="0" err="1" smtClean="0"/>
              <a:t>lagere</a:t>
            </a:r>
            <a:r>
              <a:rPr lang="en-US" dirty="0" smtClean="0"/>
              <a:t> school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lagere school'!$A$20</c:f>
              <c:strCache>
                <c:ptCount val="1"/>
                <c:pt idx="0">
                  <c:v>sinterklaas</c:v>
                </c:pt>
              </c:strCache>
            </c:strRef>
          </c:tx>
          <c:cat>
            <c:strRef>
              <c:f>'resultaat lagere school'!$B$19:$I$19</c:f>
              <c:strCache>
                <c:ptCount val="8"/>
                <c:pt idx="0">
                  <c:v>heel goed</c:v>
                </c:pt>
                <c:pt idx="1">
                  <c:v>goed</c:v>
                </c:pt>
                <c:pt idx="2">
                  <c:v>redelijk</c:v>
                </c:pt>
                <c:pt idx="3">
                  <c:v>slecht</c:v>
                </c:pt>
                <c:pt idx="4">
                  <c:v>niet van toepassing</c:v>
                </c:pt>
                <c:pt idx="5">
                  <c:v>geen interesse</c:v>
                </c:pt>
                <c:pt idx="6">
                  <c:v>te duur</c:v>
                </c:pt>
                <c:pt idx="7">
                  <c:v>niet ingevuld</c:v>
                </c:pt>
              </c:strCache>
            </c:strRef>
          </c:cat>
          <c:val>
            <c:numRef>
              <c:f>'resultaat lagere school'!$B$20:$I$20</c:f>
              <c:numCache>
                <c:formatCode>General</c:formatCode>
                <c:ptCount val="8"/>
                <c:pt idx="0">
                  <c:v>46</c:v>
                </c:pt>
                <c:pt idx="1">
                  <c:v>57</c:v>
                </c:pt>
                <c:pt idx="2">
                  <c:v>3</c:v>
                </c:pt>
                <c:pt idx="3">
                  <c:v>1</c:v>
                </c:pt>
                <c:pt idx="4">
                  <c:v>6</c:v>
                </c:pt>
                <c:pt idx="5">
                  <c:v>1</c:v>
                </c:pt>
                <c:pt idx="6">
                  <c:v>0</c:v>
                </c:pt>
                <c:pt idx="7">
                  <c:v>2</c:v>
                </c:pt>
              </c:numCache>
            </c:numRef>
          </c:val>
        </c:ser>
        <c:axId val="69076480"/>
        <c:axId val="69078016"/>
      </c:barChart>
      <c:catAx>
        <c:axId val="69076480"/>
        <c:scaling>
          <c:orientation val="minMax"/>
        </c:scaling>
        <c:axPos val="b"/>
        <c:tickLblPos val="nextTo"/>
        <c:crossAx val="69078016"/>
        <c:crosses val="autoZero"/>
        <c:auto val="1"/>
        <c:lblAlgn val="ctr"/>
        <c:lblOffset val="100"/>
      </c:catAx>
      <c:valAx>
        <c:axId val="69078016"/>
        <c:scaling>
          <c:orientation val="minMax"/>
        </c:scaling>
        <c:axPos val="l"/>
        <c:majorGridlines/>
        <c:numFmt formatCode="General" sourceLinked="1"/>
        <c:tickLblPos val="nextTo"/>
        <c:crossAx val="69076480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Paashaas</a:t>
            </a:r>
            <a:r>
              <a:rPr lang="en-US" dirty="0" smtClean="0"/>
              <a:t> in de </a:t>
            </a:r>
            <a:r>
              <a:rPr lang="en-US" dirty="0" err="1" smtClean="0"/>
              <a:t>kleuterschool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kleuters'!$A$22</c:f>
              <c:strCache>
                <c:ptCount val="1"/>
                <c:pt idx="0">
                  <c:v>paashaas</c:v>
                </c:pt>
              </c:strCache>
            </c:strRef>
          </c:tx>
          <c:cat>
            <c:strRef>
              <c:f>'resultaat kleuters'!$B$21:$I$21</c:f>
              <c:strCache>
                <c:ptCount val="8"/>
                <c:pt idx="0">
                  <c:v>heel goed</c:v>
                </c:pt>
                <c:pt idx="1">
                  <c:v>goed</c:v>
                </c:pt>
                <c:pt idx="2">
                  <c:v>redelijk</c:v>
                </c:pt>
                <c:pt idx="3">
                  <c:v>slecht</c:v>
                </c:pt>
                <c:pt idx="4">
                  <c:v>niet van toepassing</c:v>
                </c:pt>
                <c:pt idx="5">
                  <c:v>geen interesse</c:v>
                </c:pt>
                <c:pt idx="6">
                  <c:v>te duur</c:v>
                </c:pt>
                <c:pt idx="7">
                  <c:v>blanco</c:v>
                </c:pt>
              </c:strCache>
            </c:strRef>
          </c:cat>
          <c:val>
            <c:numRef>
              <c:f>'resultaat kleuters'!$B$22:$I$22</c:f>
              <c:numCache>
                <c:formatCode>General</c:formatCode>
                <c:ptCount val="8"/>
                <c:pt idx="0">
                  <c:v>20</c:v>
                </c:pt>
                <c:pt idx="1">
                  <c:v>19</c:v>
                </c:pt>
                <c:pt idx="2">
                  <c:v>1</c:v>
                </c:pt>
                <c:pt idx="3">
                  <c:v>0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  <c:pt idx="7">
                  <c:v>4</c:v>
                </c:pt>
              </c:numCache>
            </c:numRef>
          </c:val>
        </c:ser>
        <c:axId val="69096576"/>
        <c:axId val="69104384"/>
      </c:barChart>
      <c:catAx>
        <c:axId val="69096576"/>
        <c:scaling>
          <c:orientation val="minMax"/>
        </c:scaling>
        <c:axPos val="b"/>
        <c:tickLblPos val="nextTo"/>
        <c:crossAx val="69104384"/>
        <c:crosses val="autoZero"/>
        <c:auto val="1"/>
        <c:lblAlgn val="ctr"/>
        <c:lblOffset val="100"/>
      </c:catAx>
      <c:valAx>
        <c:axId val="69104384"/>
        <c:scaling>
          <c:orientation val="minMax"/>
        </c:scaling>
        <c:axPos val="l"/>
        <c:majorGridlines/>
        <c:numFmt formatCode="General" sourceLinked="1"/>
        <c:tickLblPos val="nextTo"/>
        <c:crossAx val="690965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BE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lagere school'!$A$4</c:f>
              <c:strCache>
                <c:ptCount val="1"/>
                <c:pt idx="0">
                  <c:v>Is oc bekend bij ouders van de lagere school?</c:v>
                </c:pt>
              </c:strCache>
            </c:strRef>
          </c:tx>
          <c:cat>
            <c:strRef>
              <c:f>'resultaat lagere school'!$B$3:$D$3</c:f>
              <c:strCache>
                <c:ptCount val="3"/>
                <c:pt idx="0">
                  <c:v>ja</c:v>
                </c:pt>
                <c:pt idx="1">
                  <c:v>nee</c:v>
                </c:pt>
                <c:pt idx="2">
                  <c:v>niet ingevuld</c:v>
                </c:pt>
              </c:strCache>
            </c:strRef>
          </c:cat>
          <c:val>
            <c:numRef>
              <c:f>'resultaat lagere school'!$B$4:$D$4</c:f>
              <c:numCache>
                <c:formatCode>General</c:formatCode>
                <c:ptCount val="3"/>
                <c:pt idx="0">
                  <c:v>114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axId val="67461120"/>
        <c:axId val="67462656"/>
      </c:barChart>
      <c:catAx>
        <c:axId val="67461120"/>
        <c:scaling>
          <c:orientation val="minMax"/>
        </c:scaling>
        <c:axPos val="b"/>
        <c:tickLblPos val="nextTo"/>
        <c:crossAx val="67462656"/>
        <c:crosses val="autoZero"/>
        <c:auto val="1"/>
        <c:lblAlgn val="ctr"/>
        <c:lblOffset val="100"/>
      </c:catAx>
      <c:valAx>
        <c:axId val="67462656"/>
        <c:scaling>
          <c:orientation val="minMax"/>
        </c:scaling>
        <c:axPos val="l"/>
        <c:majorGridlines/>
        <c:numFmt formatCode="General" sourceLinked="1"/>
        <c:tickLblPos val="nextTo"/>
        <c:crossAx val="674611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Paashaas</a:t>
            </a:r>
            <a:r>
              <a:rPr lang="en-US" dirty="0" smtClean="0"/>
              <a:t> </a:t>
            </a:r>
            <a:r>
              <a:rPr lang="en-US" dirty="0" err="1" smtClean="0"/>
              <a:t>lagere</a:t>
            </a:r>
            <a:r>
              <a:rPr lang="en-US" dirty="0" smtClean="0"/>
              <a:t> school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lagere school'!$A$22</c:f>
              <c:strCache>
                <c:ptCount val="1"/>
                <c:pt idx="0">
                  <c:v>paashaas</c:v>
                </c:pt>
              </c:strCache>
            </c:strRef>
          </c:tx>
          <c:cat>
            <c:strRef>
              <c:f>'resultaat lagere school'!$B$21:$I$21</c:f>
              <c:strCache>
                <c:ptCount val="8"/>
                <c:pt idx="0">
                  <c:v>heel goed</c:v>
                </c:pt>
                <c:pt idx="1">
                  <c:v>goed</c:v>
                </c:pt>
                <c:pt idx="2">
                  <c:v>redelijk</c:v>
                </c:pt>
                <c:pt idx="3">
                  <c:v>slecht</c:v>
                </c:pt>
                <c:pt idx="4">
                  <c:v>niet van toepassing</c:v>
                </c:pt>
                <c:pt idx="5">
                  <c:v>geen interesse</c:v>
                </c:pt>
                <c:pt idx="6">
                  <c:v>te duur</c:v>
                </c:pt>
                <c:pt idx="7">
                  <c:v>niet ingevuld</c:v>
                </c:pt>
              </c:strCache>
            </c:strRef>
          </c:cat>
          <c:val>
            <c:numRef>
              <c:f>'resultaat lagere school'!$B$22:$I$22</c:f>
              <c:numCache>
                <c:formatCode>General</c:formatCode>
                <c:ptCount val="8"/>
                <c:pt idx="0">
                  <c:v>43</c:v>
                </c:pt>
                <c:pt idx="1">
                  <c:v>49</c:v>
                </c:pt>
                <c:pt idx="2">
                  <c:v>3</c:v>
                </c:pt>
                <c:pt idx="3">
                  <c:v>0</c:v>
                </c:pt>
                <c:pt idx="4">
                  <c:v>14</c:v>
                </c:pt>
                <c:pt idx="5">
                  <c:v>1</c:v>
                </c:pt>
                <c:pt idx="6">
                  <c:v>0</c:v>
                </c:pt>
                <c:pt idx="7">
                  <c:v>6</c:v>
                </c:pt>
              </c:numCache>
            </c:numRef>
          </c:val>
        </c:ser>
        <c:axId val="69219072"/>
        <c:axId val="69220608"/>
      </c:barChart>
      <c:catAx>
        <c:axId val="69219072"/>
        <c:scaling>
          <c:orientation val="minMax"/>
        </c:scaling>
        <c:axPos val="b"/>
        <c:tickLblPos val="nextTo"/>
        <c:crossAx val="69220608"/>
        <c:crosses val="autoZero"/>
        <c:auto val="1"/>
        <c:lblAlgn val="ctr"/>
        <c:lblOffset val="100"/>
      </c:catAx>
      <c:valAx>
        <c:axId val="69220608"/>
        <c:scaling>
          <c:orientation val="minMax"/>
        </c:scaling>
        <c:axPos val="l"/>
        <c:majorGridlines/>
        <c:numFmt formatCode="General" sourceLinked="1"/>
        <c:tickLblPos val="nextTo"/>
        <c:crossAx val="69219072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B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Schoolfeest</a:t>
            </a:r>
            <a:r>
              <a:rPr lang="en-US" dirty="0" smtClean="0"/>
              <a:t> in de </a:t>
            </a:r>
            <a:r>
              <a:rPr lang="en-US" dirty="0" err="1" smtClean="0"/>
              <a:t>kleuterschool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kleuters'!$A$24</c:f>
              <c:strCache>
                <c:ptCount val="1"/>
                <c:pt idx="0">
                  <c:v>schoolfeest</c:v>
                </c:pt>
              </c:strCache>
            </c:strRef>
          </c:tx>
          <c:cat>
            <c:strRef>
              <c:f>'resultaat kleuters'!$B$23:$I$23</c:f>
              <c:strCache>
                <c:ptCount val="8"/>
                <c:pt idx="0">
                  <c:v>heel goed</c:v>
                </c:pt>
                <c:pt idx="1">
                  <c:v>goed</c:v>
                </c:pt>
                <c:pt idx="2">
                  <c:v>redelijk</c:v>
                </c:pt>
                <c:pt idx="3">
                  <c:v>slecht</c:v>
                </c:pt>
                <c:pt idx="4">
                  <c:v>niet van toepassing</c:v>
                </c:pt>
                <c:pt idx="5">
                  <c:v>geen interesse</c:v>
                </c:pt>
                <c:pt idx="6">
                  <c:v>te duur</c:v>
                </c:pt>
                <c:pt idx="7">
                  <c:v>blanco</c:v>
                </c:pt>
              </c:strCache>
            </c:strRef>
          </c:cat>
          <c:val>
            <c:numRef>
              <c:f>'resultaat kleuters'!$B$24:$I$24</c:f>
              <c:numCache>
                <c:formatCode>General</c:formatCode>
                <c:ptCount val="8"/>
                <c:pt idx="0">
                  <c:v>25</c:v>
                </c:pt>
                <c:pt idx="1">
                  <c:v>16</c:v>
                </c:pt>
                <c:pt idx="2">
                  <c:v>3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</c:numCache>
            </c:numRef>
          </c:val>
        </c:ser>
        <c:axId val="69239168"/>
        <c:axId val="69152768"/>
      </c:barChart>
      <c:catAx>
        <c:axId val="69239168"/>
        <c:scaling>
          <c:orientation val="minMax"/>
        </c:scaling>
        <c:axPos val="b"/>
        <c:tickLblPos val="nextTo"/>
        <c:crossAx val="69152768"/>
        <c:crosses val="autoZero"/>
        <c:auto val="1"/>
        <c:lblAlgn val="ctr"/>
        <c:lblOffset val="100"/>
      </c:catAx>
      <c:valAx>
        <c:axId val="69152768"/>
        <c:scaling>
          <c:orientation val="minMax"/>
        </c:scaling>
        <c:axPos val="l"/>
        <c:majorGridlines/>
        <c:numFmt formatCode="General" sourceLinked="1"/>
        <c:tickLblPos val="nextTo"/>
        <c:crossAx val="692391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B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Schoolfeest</a:t>
            </a:r>
            <a:r>
              <a:rPr lang="en-US" dirty="0" smtClean="0"/>
              <a:t> </a:t>
            </a:r>
            <a:r>
              <a:rPr lang="en-US" dirty="0" err="1" smtClean="0"/>
              <a:t>lagere</a:t>
            </a:r>
            <a:r>
              <a:rPr lang="en-US" dirty="0" smtClean="0"/>
              <a:t> school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lagere school'!$A$24</c:f>
              <c:strCache>
                <c:ptCount val="1"/>
                <c:pt idx="0">
                  <c:v>schoolfeest</c:v>
                </c:pt>
              </c:strCache>
            </c:strRef>
          </c:tx>
          <c:cat>
            <c:strRef>
              <c:f>'resultaat lagere school'!$B$23:$I$23</c:f>
              <c:strCache>
                <c:ptCount val="8"/>
                <c:pt idx="0">
                  <c:v>heel goed</c:v>
                </c:pt>
                <c:pt idx="1">
                  <c:v>goed</c:v>
                </c:pt>
                <c:pt idx="2">
                  <c:v>redelijk</c:v>
                </c:pt>
                <c:pt idx="3">
                  <c:v>slecht</c:v>
                </c:pt>
                <c:pt idx="4">
                  <c:v>niet van toepassing</c:v>
                </c:pt>
                <c:pt idx="5">
                  <c:v>geen interesse</c:v>
                </c:pt>
                <c:pt idx="6">
                  <c:v>te duur</c:v>
                </c:pt>
                <c:pt idx="7">
                  <c:v>niet ingevuld</c:v>
                </c:pt>
              </c:strCache>
            </c:strRef>
          </c:cat>
          <c:val>
            <c:numRef>
              <c:f>'resultaat lagere school'!$B$24:$I$24</c:f>
              <c:numCache>
                <c:formatCode>General</c:formatCode>
                <c:ptCount val="8"/>
                <c:pt idx="0">
                  <c:v>67</c:v>
                </c:pt>
                <c:pt idx="1">
                  <c:v>34</c:v>
                </c:pt>
                <c:pt idx="2">
                  <c:v>4</c:v>
                </c:pt>
                <c:pt idx="3">
                  <c:v>1</c:v>
                </c:pt>
                <c:pt idx="4">
                  <c:v>5</c:v>
                </c:pt>
                <c:pt idx="5">
                  <c:v>1</c:v>
                </c:pt>
                <c:pt idx="6">
                  <c:v>0</c:v>
                </c:pt>
                <c:pt idx="7">
                  <c:v>4</c:v>
                </c:pt>
              </c:numCache>
            </c:numRef>
          </c:val>
        </c:ser>
        <c:axId val="69165056"/>
        <c:axId val="69166592"/>
      </c:barChart>
      <c:catAx>
        <c:axId val="69165056"/>
        <c:scaling>
          <c:orientation val="minMax"/>
        </c:scaling>
        <c:axPos val="b"/>
        <c:tickLblPos val="nextTo"/>
        <c:crossAx val="69166592"/>
        <c:crosses val="autoZero"/>
        <c:auto val="1"/>
        <c:lblAlgn val="ctr"/>
        <c:lblOffset val="100"/>
      </c:catAx>
      <c:valAx>
        <c:axId val="69166592"/>
        <c:scaling>
          <c:orientation val="minMax"/>
        </c:scaling>
        <c:axPos val="l"/>
        <c:majorGridlines/>
        <c:numFmt formatCode="General" sourceLinked="1"/>
        <c:tickLblPos val="nextTo"/>
        <c:crossAx val="69165056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B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Receptie</a:t>
            </a:r>
            <a:r>
              <a:rPr lang="en-US" dirty="0" smtClean="0"/>
              <a:t> </a:t>
            </a:r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 smtClean="0"/>
              <a:t>kleuterklas</a:t>
            </a:r>
            <a:r>
              <a:rPr lang="en-US" dirty="0" smtClean="0"/>
              <a:t> in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kleuterschool</a:t>
            </a:r>
            <a:endParaRPr lang="en-US" dirty="0"/>
          </a:p>
        </c:rich>
      </c:tx>
      <c:layout>
        <c:manualLayout>
          <c:xMode val="edge"/>
          <c:yMode val="edge"/>
          <c:x val="0.34710079286483364"/>
          <c:y val="1.1984934842533383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kleuters'!$A$26</c:f>
              <c:strCache>
                <c:ptCount val="1"/>
                <c:pt idx="0">
                  <c:v>receptie derde kleuterklas</c:v>
                </c:pt>
              </c:strCache>
            </c:strRef>
          </c:tx>
          <c:cat>
            <c:strRef>
              <c:f>'resultaat kleuters'!$B$25:$I$25</c:f>
              <c:strCache>
                <c:ptCount val="8"/>
                <c:pt idx="0">
                  <c:v>heel goed</c:v>
                </c:pt>
                <c:pt idx="1">
                  <c:v>goed</c:v>
                </c:pt>
                <c:pt idx="2">
                  <c:v>redelijk</c:v>
                </c:pt>
                <c:pt idx="3">
                  <c:v>slecht</c:v>
                </c:pt>
                <c:pt idx="4">
                  <c:v>niet van toepassing</c:v>
                </c:pt>
                <c:pt idx="5">
                  <c:v>geen interesse</c:v>
                </c:pt>
                <c:pt idx="6">
                  <c:v>te duur</c:v>
                </c:pt>
                <c:pt idx="7">
                  <c:v>blanco</c:v>
                </c:pt>
              </c:strCache>
            </c:strRef>
          </c:cat>
          <c:val>
            <c:numRef>
              <c:f>'resultaat kleuters'!$B$26:$I$26</c:f>
              <c:numCache>
                <c:formatCode>General</c:formatCode>
                <c:ptCount val="8"/>
                <c:pt idx="0">
                  <c:v>15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  <c:pt idx="4">
                  <c:v>23</c:v>
                </c:pt>
                <c:pt idx="5">
                  <c:v>0</c:v>
                </c:pt>
                <c:pt idx="6">
                  <c:v>0</c:v>
                </c:pt>
                <c:pt idx="7">
                  <c:v>5</c:v>
                </c:pt>
              </c:numCache>
            </c:numRef>
          </c:val>
        </c:ser>
        <c:axId val="69176704"/>
        <c:axId val="69196800"/>
      </c:barChart>
      <c:catAx>
        <c:axId val="69176704"/>
        <c:scaling>
          <c:orientation val="minMax"/>
        </c:scaling>
        <c:axPos val="b"/>
        <c:tickLblPos val="nextTo"/>
        <c:crossAx val="69196800"/>
        <c:crosses val="autoZero"/>
        <c:auto val="1"/>
        <c:lblAlgn val="ctr"/>
        <c:lblOffset val="100"/>
      </c:catAx>
      <c:valAx>
        <c:axId val="69196800"/>
        <c:scaling>
          <c:orientation val="minMax"/>
        </c:scaling>
        <c:axPos val="l"/>
        <c:majorGridlines/>
        <c:numFmt formatCode="General" sourceLinked="1"/>
        <c:tickLblPos val="nextTo"/>
        <c:crossAx val="691767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B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Receptie</a:t>
            </a:r>
            <a:r>
              <a:rPr lang="en-US" dirty="0" smtClean="0"/>
              <a:t> </a:t>
            </a:r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 smtClean="0"/>
              <a:t>kleuterklas</a:t>
            </a:r>
            <a:r>
              <a:rPr lang="en-US" dirty="0" smtClean="0"/>
              <a:t> in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lagere</a:t>
            </a:r>
            <a:r>
              <a:rPr lang="en-US" baseline="0" dirty="0" smtClean="0"/>
              <a:t> school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lagere school'!$A$26</c:f>
              <c:strCache>
                <c:ptCount val="1"/>
                <c:pt idx="0">
                  <c:v>receptie derde kleuterklas</c:v>
                </c:pt>
              </c:strCache>
            </c:strRef>
          </c:tx>
          <c:cat>
            <c:strRef>
              <c:f>'resultaat lagere school'!$B$25:$I$25</c:f>
              <c:strCache>
                <c:ptCount val="8"/>
                <c:pt idx="0">
                  <c:v>heel goed</c:v>
                </c:pt>
                <c:pt idx="1">
                  <c:v>goed</c:v>
                </c:pt>
                <c:pt idx="2">
                  <c:v>redelijk</c:v>
                </c:pt>
                <c:pt idx="3">
                  <c:v>slecht</c:v>
                </c:pt>
                <c:pt idx="4">
                  <c:v>niet van toepassing</c:v>
                </c:pt>
                <c:pt idx="5">
                  <c:v>geen interesse</c:v>
                </c:pt>
                <c:pt idx="6">
                  <c:v>te duur</c:v>
                </c:pt>
                <c:pt idx="7">
                  <c:v>niet ingevuld</c:v>
                </c:pt>
              </c:strCache>
            </c:strRef>
          </c:cat>
          <c:val>
            <c:numRef>
              <c:f>'resultaat lagere school'!$B$26:$I$26</c:f>
              <c:numCache>
                <c:formatCode>General</c:formatCode>
                <c:ptCount val="8"/>
                <c:pt idx="0">
                  <c:v>48</c:v>
                </c:pt>
                <c:pt idx="1">
                  <c:v>25</c:v>
                </c:pt>
                <c:pt idx="2">
                  <c:v>1</c:v>
                </c:pt>
                <c:pt idx="3">
                  <c:v>0</c:v>
                </c:pt>
                <c:pt idx="4">
                  <c:v>31</c:v>
                </c:pt>
                <c:pt idx="5">
                  <c:v>4</c:v>
                </c:pt>
                <c:pt idx="6">
                  <c:v>0</c:v>
                </c:pt>
                <c:pt idx="7">
                  <c:v>7</c:v>
                </c:pt>
              </c:numCache>
            </c:numRef>
          </c:val>
        </c:ser>
        <c:axId val="69299200"/>
        <c:axId val="69317376"/>
      </c:barChart>
      <c:catAx>
        <c:axId val="69299200"/>
        <c:scaling>
          <c:orientation val="minMax"/>
        </c:scaling>
        <c:axPos val="b"/>
        <c:tickLblPos val="nextTo"/>
        <c:crossAx val="69317376"/>
        <c:crosses val="autoZero"/>
        <c:auto val="1"/>
        <c:lblAlgn val="ctr"/>
        <c:lblOffset val="100"/>
      </c:catAx>
      <c:valAx>
        <c:axId val="69317376"/>
        <c:scaling>
          <c:orientation val="minMax"/>
        </c:scaling>
        <c:axPos val="l"/>
        <c:majorGridlines/>
        <c:numFmt formatCode="General" sourceLinked="1"/>
        <c:tickLblPos val="nextTo"/>
        <c:crossAx val="69299200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B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Receptie</a:t>
            </a:r>
            <a:r>
              <a:rPr lang="en-US" dirty="0" smtClean="0"/>
              <a:t> </a:t>
            </a:r>
            <a:r>
              <a:rPr lang="en-US" dirty="0" err="1"/>
              <a:t>zesde</a:t>
            </a:r>
            <a:r>
              <a:rPr lang="en-US" dirty="0"/>
              <a:t> </a:t>
            </a:r>
            <a:r>
              <a:rPr lang="en-US" dirty="0" err="1" smtClean="0"/>
              <a:t>leerjaar</a:t>
            </a:r>
            <a:r>
              <a:rPr lang="en-US" dirty="0" smtClean="0"/>
              <a:t> in de </a:t>
            </a:r>
            <a:r>
              <a:rPr lang="en-US" dirty="0" err="1" smtClean="0"/>
              <a:t>kleuterschool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kleuters'!$A$28</c:f>
              <c:strCache>
                <c:ptCount val="1"/>
                <c:pt idx="0">
                  <c:v>receptie zesde leerjaar</c:v>
                </c:pt>
              </c:strCache>
            </c:strRef>
          </c:tx>
          <c:cat>
            <c:strRef>
              <c:f>'resultaat kleuters'!$B$27:$I$27</c:f>
              <c:strCache>
                <c:ptCount val="8"/>
                <c:pt idx="0">
                  <c:v>heel goed</c:v>
                </c:pt>
                <c:pt idx="1">
                  <c:v>goed</c:v>
                </c:pt>
                <c:pt idx="2">
                  <c:v>redelijk</c:v>
                </c:pt>
                <c:pt idx="3">
                  <c:v>slecht</c:v>
                </c:pt>
                <c:pt idx="4">
                  <c:v>niet van toepassing</c:v>
                </c:pt>
                <c:pt idx="5">
                  <c:v>geen interesse</c:v>
                </c:pt>
                <c:pt idx="6">
                  <c:v>te duur</c:v>
                </c:pt>
                <c:pt idx="7">
                  <c:v>blanco</c:v>
                </c:pt>
              </c:strCache>
            </c:strRef>
          </c:cat>
          <c:val>
            <c:numRef>
              <c:f>'resultaat kleuters'!$B$28:$I$28</c:f>
              <c:numCache>
                <c:formatCode>General</c:formatCode>
                <c:ptCount val="8"/>
                <c:pt idx="0">
                  <c:v>12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22</c:v>
                </c:pt>
                <c:pt idx="5">
                  <c:v>2</c:v>
                </c:pt>
                <c:pt idx="6">
                  <c:v>0</c:v>
                </c:pt>
                <c:pt idx="7">
                  <c:v>9</c:v>
                </c:pt>
              </c:numCache>
            </c:numRef>
          </c:val>
        </c:ser>
        <c:axId val="69343872"/>
        <c:axId val="69351680"/>
      </c:barChart>
      <c:catAx>
        <c:axId val="69343872"/>
        <c:scaling>
          <c:orientation val="minMax"/>
        </c:scaling>
        <c:axPos val="b"/>
        <c:tickLblPos val="nextTo"/>
        <c:crossAx val="69351680"/>
        <c:crosses val="autoZero"/>
        <c:auto val="1"/>
        <c:lblAlgn val="ctr"/>
        <c:lblOffset val="100"/>
      </c:catAx>
      <c:valAx>
        <c:axId val="69351680"/>
        <c:scaling>
          <c:orientation val="minMax"/>
        </c:scaling>
        <c:axPos val="l"/>
        <c:majorGridlines/>
        <c:numFmt formatCode="General" sourceLinked="1"/>
        <c:tickLblPos val="nextTo"/>
        <c:crossAx val="693438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B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Receptie</a:t>
            </a:r>
            <a:r>
              <a:rPr lang="en-US" dirty="0" smtClean="0"/>
              <a:t> </a:t>
            </a:r>
            <a:r>
              <a:rPr lang="en-US" dirty="0" err="1"/>
              <a:t>zesde</a:t>
            </a:r>
            <a:r>
              <a:rPr lang="en-US" dirty="0"/>
              <a:t> </a:t>
            </a:r>
            <a:r>
              <a:rPr lang="en-US" dirty="0" err="1" smtClean="0"/>
              <a:t>leerjaar</a:t>
            </a:r>
            <a:r>
              <a:rPr lang="en-US" dirty="0" smtClean="0"/>
              <a:t> in de </a:t>
            </a:r>
            <a:r>
              <a:rPr lang="en-US" dirty="0" err="1" smtClean="0"/>
              <a:t>lagere</a:t>
            </a:r>
            <a:r>
              <a:rPr lang="en-US" baseline="0" dirty="0" smtClean="0"/>
              <a:t> school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lagere school'!$A$28</c:f>
              <c:strCache>
                <c:ptCount val="1"/>
                <c:pt idx="0">
                  <c:v>receptie zesde leerjaar</c:v>
                </c:pt>
              </c:strCache>
            </c:strRef>
          </c:tx>
          <c:cat>
            <c:strRef>
              <c:f>'resultaat lagere school'!$B$27:$I$27</c:f>
              <c:strCache>
                <c:ptCount val="8"/>
                <c:pt idx="0">
                  <c:v>heel goed</c:v>
                </c:pt>
                <c:pt idx="1">
                  <c:v>goed</c:v>
                </c:pt>
                <c:pt idx="2">
                  <c:v>redelijk</c:v>
                </c:pt>
                <c:pt idx="3">
                  <c:v>slecht</c:v>
                </c:pt>
                <c:pt idx="4">
                  <c:v>niet van toepassing</c:v>
                </c:pt>
                <c:pt idx="5">
                  <c:v>geen interesse</c:v>
                </c:pt>
                <c:pt idx="6">
                  <c:v>te duur</c:v>
                </c:pt>
                <c:pt idx="7">
                  <c:v>niet ingevuld</c:v>
                </c:pt>
              </c:strCache>
            </c:strRef>
          </c:cat>
          <c:val>
            <c:numRef>
              <c:f>'resultaat lagere school'!$B$28:$I$28</c:f>
              <c:numCache>
                <c:formatCode>General</c:formatCode>
                <c:ptCount val="8"/>
                <c:pt idx="0">
                  <c:v>40</c:v>
                </c:pt>
                <c:pt idx="1">
                  <c:v>13</c:v>
                </c:pt>
                <c:pt idx="2">
                  <c:v>0</c:v>
                </c:pt>
                <c:pt idx="3">
                  <c:v>0</c:v>
                </c:pt>
                <c:pt idx="4">
                  <c:v>51</c:v>
                </c:pt>
                <c:pt idx="5">
                  <c:v>1</c:v>
                </c:pt>
                <c:pt idx="6">
                  <c:v>0</c:v>
                </c:pt>
                <c:pt idx="7">
                  <c:v>11</c:v>
                </c:pt>
              </c:numCache>
            </c:numRef>
          </c:val>
        </c:ser>
        <c:axId val="69396736"/>
        <c:axId val="69406720"/>
      </c:barChart>
      <c:catAx>
        <c:axId val="69396736"/>
        <c:scaling>
          <c:orientation val="minMax"/>
        </c:scaling>
        <c:axPos val="b"/>
        <c:tickLblPos val="nextTo"/>
        <c:crossAx val="69406720"/>
        <c:crosses val="autoZero"/>
        <c:auto val="1"/>
        <c:lblAlgn val="ctr"/>
        <c:lblOffset val="100"/>
      </c:catAx>
      <c:valAx>
        <c:axId val="69406720"/>
        <c:scaling>
          <c:orientation val="minMax"/>
        </c:scaling>
        <c:axPos val="l"/>
        <c:majorGridlines/>
        <c:numFmt formatCode="General" sourceLinked="1"/>
        <c:tickLblPos val="nextTo"/>
        <c:crossAx val="69396736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BE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Vraag</a:t>
            </a:r>
            <a:r>
              <a:rPr lang="en-US" dirty="0"/>
              <a:t> 3 : </a:t>
            </a:r>
            <a:r>
              <a:rPr lang="en-US" dirty="0" smtClean="0"/>
              <a:t>Is de </a:t>
            </a:r>
            <a:r>
              <a:rPr lang="en-US" dirty="0" err="1" smtClean="0"/>
              <a:t>autoluwe</a:t>
            </a:r>
            <a:r>
              <a:rPr lang="en-US" dirty="0" smtClean="0"/>
              <a:t> </a:t>
            </a:r>
            <a:r>
              <a:rPr lang="en-US" dirty="0" err="1" smtClean="0"/>
              <a:t>fruitwoensdag</a:t>
            </a:r>
            <a:r>
              <a:rPr lang="en-US" dirty="0" smtClean="0"/>
              <a:t> </a:t>
            </a:r>
            <a:r>
              <a:rPr lang="en-US" dirty="0" err="1" smtClean="0"/>
              <a:t>gekend</a:t>
            </a:r>
            <a:r>
              <a:rPr lang="en-US" dirty="0" smtClean="0"/>
              <a:t> in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kleuterschool</a:t>
            </a:r>
            <a:r>
              <a:rPr lang="en-US" baseline="0" dirty="0" smtClean="0"/>
              <a:t>?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kleuters'!$A$33</c:f>
              <c:strCache>
                <c:ptCount val="1"/>
                <c:pt idx="0">
                  <c:v>Vraag 3 : fruitwoensdag</c:v>
                </c:pt>
              </c:strCache>
            </c:strRef>
          </c:tx>
          <c:cat>
            <c:strRef>
              <c:f>'resultaat kleuters'!$B$32:$D$32</c:f>
              <c:strCache>
                <c:ptCount val="3"/>
                <c:pt idx="0">
                  <c:v>ja</c:v>
                </c:pt>
                <c:pt idx="1">
                  <c:v>neen</c:v>
                </c:pt>
                <c:pt idx="2">
                  <c:v>niet ingevuld</c:v>
                </c:pt>
              </c:strCache>
            </c:strRef>
          </c:cat>
          <c:val>
            <c:numRef>
              <c:f>'resultaat kleuters'!$B$33:$D$33</c:f>
              <c:numCache>
                <c:formatCode>General</c:formatCode>
                <c:ptCount val="3"/>
                <c:pt idx="0">
                  <c:v>39</c:v>
                </c:pt>
                <c:pt idx="1">
                  <c:v>7</c:v>
                </c:pt>
                <c:pt idx="2">
                  <c:v>1</c:v>
                </c:pt>
              </c:numCache>
            </c:numRef>
          </c:val>
        </c:ser>
        <c:axId val="69420928"/>
        <c:axId val="69445120"/>
      </c:barChart>
      <c:catAx>
        <c:axId val="69420928"/>
        <c:scaling>
          <c:orientation val="minMax"/>
        </c:scaling>
        <c:axPos val="b"/>
        <c:tickLblPos val="nextTo"/>
        <c:crossAx val="69445120"/>
        <c:crosses val="autoZero"/>
        <c:auto val="1"/>
        <c:lblAlgn val="ctr"/>
        <c:lblOffset val="100"/>
      </c:catAx>
      <c:valAx>
        <c:axId val="69445120"/>
        <c:scaling>
          <c:orientation val="minMax"/>
        </c:scaling>
        <c:axPos val="l"/>
        <c:majorGridlines/>
        <c:numFmt formatCode="General" sourceLinked="1"/>
        <c:tickLblPos val="nextTo"/>
        <c:crossAx val="694209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BE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Vraag</a:t>
            </a:r>
            <a:r>
              <a:rPr lang="en-US" dirty="0"/>
              <a:t> 3 : </a:t>
            </a:r>
            <a:r>
              <a:rPr lang="en-US" dirty="0" smtClean="0"/>
              <a:t>Is de </a:t>
            </a:r>
            <a:r>
              <a:rPr lang="en-US" dirty="0" err="1" smtClean="0"/>
              <a:t>autoluwe</a:t>
            </a:r>
            <a:r>
              <a:rPr lang="en-US" dirty="0" smtClean="0"/>
              <a:t> </a:t>
            </a:r>
            <a:r>
              <a:rPr lang="en-US" dirty="0" err="1" smtClean="0"/>
              <a:t>fruitwoensdag</a:t>
            </a:r>
            <a:r>
              <a:rPr lang="en-US" dirty="0" smtClean="0"/>
              <a:t> </a:t>
            </a:r>
            <a:r>
              <a:rPr lang="en-US" dirty="0" err="1" smtClean="0"/>
              <a:t>gekend</a:t>
            </a:r>
            <a:r>
              <a:rPr lang="en-US" dirty="0" smtClean="0"/>
              <a:t> in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lagere</a:t>
            </a:r>
            <a:r>
              <a:rPr lang="en-US" baseline="0" dirty="0" smtClean="0"/>
              <a:t> school</a:t>
            </a:r>
            <a:r>
              <a:rPr lang="en-US" dirty="0" smtClean="0"/>
              <a:t>?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lagere school'!$A$31</c:f>
              <c:strCache>
                <c:ptCount val="1"/>
                <c:pt idx="0">
                  <c:v>Vraag 3 : fruitwoensdag</c:v>
                </c:pt>
              </c:strCache>
            </c:strRef>
          </c:tx>
          <c:cat>
            <c:strRef>
              <c:f>'resultaat lagere school'!$B$30:$D$30</c:f>
              <c:strCache>
                <c:ptCount val="3"/>
                <c:pt idx="0">
                  <c:v>ja</c:v>
                </c:pt>
                <c:pt idx="1">
                  <c:v>neen</c:v>
                </c:pt>
                <c:pt idx="2">
                  <c:v>niet ingevuld</c:v>
                </c:pt>
              </c:strCache>
            </c:strRef>
          </c:cat>
          <c:val>
            <c:numRef>
              <c:f>'resultaat lagere school'!$B$31:$D$31</c:f>
              <c:numCache>
                <c:formatCode>General</c:formatCode>
                <c:ptCount val="3"/>
                <c:pt idx="0">
                  <c:v>100</c:v>
                </c:pt>
                <c:pt idx="1">
                  <c:v>10</c:v>
                </c:pt>
                <c:pt idx="2">
                  <c:v>6</c:v>
                </c:pt>
              </c:numCache>
            </c:numRef>
          </c:val>
        </c:ser>
        <c:axId val="69486080"/>
        <c:axId val="69487616"/>
      </c:barChart>
      <c:catAx>
        <c:axId val="69486080"/>
        <c:scaling>
          <c:orientation val="minMax"/>
        </c:scaling>
        <c:axPos val="b"/>
        <c:tickLblPos val="nextTo"/>
        <c:crossAx val="69487616"/>
        <c:crosses val="autoZero"/>
        <c:auto val="1"/>
        <c:lblAlgn val="ctr"/>
        <c:lblOffset val="100"/>
      </c:catAx>
      <c:valAx>
        <c:axId val="69487616"/>
        <c:scaling>
          <c:orientation val="minMax"/>
        </c:scaling>
        <c:axPos val="l"/>
        <c:majorGridlines/>
        <c:numFmt formatCode="General" sourceLinked="1"/>
        <c:tickLblPos val="nextTo"/>
        <c:crossAx val="69486080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BE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vraag</a:t>
            </a:r>
            <a:r>
              <a:rPr lang="en-US" dirty="0"/>
              <a:t> 4: </a:t>
            </a:r>
            <a:r>
              <a:rPr lang="en-US" dirty="0" err="1" smtClean="0"/>
              <a:t>Tijdens</a:t>
            </a:r>
            <a:r>
              <a:rPr lang="en-US" baseline="0" dirty="0" smtClean="0"/>
              <a:t> de info </a:t>
            </a:r>
            <a:r>
              <a:rPr lang="en-US" baseline="0" dirty="0" err="1" smtClean="0"/>
              <a:t>avonden</a:t>
            </a:r>
            <a:r>
              <a:rPr lang="en-US" baseline="0" dirty="0" smtClean="0"/>
              <a:t> is het </a:t>
            </a:r>
            <a:r>
              <a:rPr lang="en-US" baseline="0" dirty="0" err="1" smtClean="0"/>
              <a:t>oc</a:t>
            </a:r>
            <a:r>
              <a:rPr lang="en-US" baseline="0" dirty="0" smtClean="0"/>
              <a:t> steeds </a:t>
            </a:r>
            <a:r>
              <a:rPr lang="en-US" baseline="0" dirty="0" err="1" smtClean="0"/>
              <a:t>aanwezig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Hebt</a:t>
            </a:r>
            <a:r>
              <a:rPr lang="en-US" baseline="0" dirty="0" smtClean="0"/>
              <a:t> u </a:t>
            </a:r>
            <a:r>
              <a:rPr lang="en-US" baseline="0" dirty="0" err="1" smtClean="0"/>
              <a:t>voldoende</a:t>
            </a:r>
            <a:r>
              <a:rPr lang="en-US" baseline="0" dirty="0" smtClean="0"/>
              <a:t> info </a:t>
            </a:r>
            <a:r>
              <a:rPr lang="en-US" baseline="0" dirty="0" err="1" smtClean="0"/>
              <a:t>gehad</a:t>
            </a:r>
            <a:r>
              <a:rPr lang="en-US" baseline="0" dirty="0" smtClean="0"/>
              <a:t>? (</a:t>
            </a:r>
            <a:r>
              <a:rPr lang="en-US" baseline="0" dirty="0" err="1" smtClean="0"/>
              <a:t>kleuterschool</a:t>
            </a:r>
            <a:r>
              <a:rPr lang="en-US" baseline="0" dirty="0" smtClean="0"/>
              <a:t>)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kleuters'!$A$35</c:f>
              <c:strCache>
                <c:ptCount val="1"/>
                <c:pt idx="0">
                  <c:v>vraag 4: voorstelling oc</c:v>
                </c:pt>
              </c:strCache>
            </c:strRef>
          </c:tx>
          <c:cat>
            <c:strRef>
              <c:f>'resultaat kleuters'!$B$34:$D$34</c:f>
              <c:strCache>
                <c:ptCount val="3"/>
                <c:pt idx="0">
                  <c:v>ja</c:v>
                </c:pt>
                <c:pt idx="1">
                  <c:v>neen</c:v>
                </c:pt>
                <c:pt idx="2">
                  <c:v>niet ingevuld</c:v>
                </c:pt>
              </c:strCache>
            </c:strRef>
          </c:cat>
          <c:val>
            <c:numRef>
              <c:f>'resultaat kleuters'!$B$35:$D$35</c:f>
              <c:numCache>
                <c:formatCode>General</c:formatCode>
                <c:ptCount val="3"/>
                <c:pt idx="0">
                  <c:v>41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axId val="69510272"/>
        <c:axId val="69518080"/>
      </c:barChart>
      <c:catAx>
        <c:axId val="69510272"/>
        <c:scaling>
          <c:orientation val="minMax"/>
        </c:scaling>
        <c:axPos val="b"/>
        <c:tickLblPos val="nextTo"/>
        <c:crossAx val="69518080"/>
        <c:crosses val="autoZero"/>
        <c:auto val="1"/>
        <c:lblAlgn val="ctr"/>
        <c:lblOffset val="100"/>
      </c:catAx>
      <c:valAx>
        <c:axId val="69518080"/>
        <c:scaling>
          <c:orientation val="minMax"/>
        </c:scaling>
        <c:axPos val="l"/>
        <c:majorGridlines/>
        <c:numFmt formatCode="General" sourceLinked="1"/>
        <c:tickLblPos val="nextTo"/>
        <c:crossAx val="695102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B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Autoluwe</a:t>
            </a:r>
            <a:r>
              <a:rPr lang="en-US" dirty="0" smtClean="0"/>
              <a:t> </a:t>
            </a:r>
            <a:r>
              <a:rPr lang="en-US" dirty="0" err="1" smtClean="0"/>
              <a:t>fruitdag</a:t>
            </a:r>
            <a:r>
              <a:rPr lang="en-US" dirty="0" smtClean="0"/>
              <a:t> in de </a:t>
            </a:r>
            <a:r>
              <a:rPr lang="en-US" dirty="0" err="1" smtClean="0"/>
              <a:t>kleuterschool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kleuters'!$A$6</c:f>
              <c:strCache>
                <c:ptCount val="1"/>
                <c:pt idx="0">
                  <c:v>autoluwe fruitdag</c:v>
                </c:pt>
              </c:strCache>
            </c:strRef>
          </c:tx>
          <c:cat>
            <c:strRef>
              <c:f>'resultaat kleuters'!$B$5:$I$5</c:f>
              <c:strCache>
                <c:ptCount val="8"/>
                <c:pt idx="0">
                  <c:v>heel goed</c:v>
                </c:pt>
                <c:pt idx="1">
                  <c:v>goed</c:v>
                </c:pt>
                <c:pt idx="2">
                  <c:v>redelijk</c:v>
                </c:pt>
                <c:pt idx="3">
                  <c:v>slecht</c:v>
                </c:pt>
                <c:pt idx="4">
                  <c:v>niet van toepassing</c:v>
                </c:pt>
                <c:pt idx="5">
                  <c:v>geen interesse</c:v>
                </c:pt>
                <c:pt idx="6">
                  <c:v>te duur</c:v>
                </c:pt>
                <c:pt idx="7">
                  <c:v>blanco</c:v>
                </c:pt>
              </c:strCache>
            </c:strRef>
          </c:cat>
          <c:val>
            <c:numRef>
              <c:f>'resultaat kleuters'!$B$6:$I$6</c:f>
              <c:numCache>
                <c:formatCode>General</c:formatCode>
                <c:ptCount val="8"/>
                <c:pt idx="0">
                  <c:v>35</c:v>
                </c:pt>
                <c:pt idx="1">
                  <c:v>10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7">
                  <c:v>1</c:v>
                </c:pt>
              </c:numCache>
            </c:numRef>
          </c:val>
        </c:ser>
        <c:axId val="67491328"/>
        <c:axId val="67492864"/>
      </c:barChart>
      <c:catAx>
        <c:axId val="67491328"/>
        <c:scaling>
          <c:orientation val="minMax"/>
        </c:scaling>
        <c:axPos val="b"/>
        <c:tickLblPos val="nextTo"/>
        <c:crossAx val="67492864"/>
        <c:crosses val="autoZero"/>
        <c:auto val="1"/>
        <c:lblAlgn val="ctr"/>
        <c:lblOffset val="100"/>
      </c:catAx>
      <c:valAx>
        <c:axId val="67492864"/>
        <c:scaling>
          <c:orientation val="minMax"/>
        </c:scaling>
        <c:axPos val="l"/>
        <c:majorGridlines/>
        <c:numFmt formatCode="General" sourceLinked="1"/>
        <c:tickLblPos val="nextTo"/>
        <c:crossAx val="67491328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vraag</a:t>
            </a:r>
            <a:r>
              <a:rPr lang="en-US" dirty="0"/>
              <a:t> 4: </a:t>
            </a:r>
            <a:r>
              <a:rPr lang="en-US" dirty="0" err="1" smtClean="0"/>
              <a:t>Tijdens</a:t>
            </a:r>
            <a:r>
              <a:rPr lang="en-US" baseline="0" dirty="0" smtClean="0"/>
              <a:t> de info </a:t>
            </a:r>
            <a:r>
              <a:rPr lang="en-US" baseline="0" dirty="0" err="1" smtClean="0"/>
              <a:t>avonden</a:t>
            </a:r>
            <a:r>
              <a:rPr lang="en-US" baseline="0" dirty="0" smtClean="0"/>
              <a:t> is het </a:t>
            </a:r>
            <a:r>
              <a:rPr lang="en-US" baseline="0" dirty="0" err="1" smtClean="0"/>
              <a:t>oc</a:t>
            </a:r>
            <a:r>
              <a:rPr lang="en-US" baseline="0" dirty="0" smtClean="0"/>
              <a:t> steeds </a:t>
            </a:r>
            <a:r>
              <a:rPr lang="en-US" baseline="0" dirty="0" err="1" smtClean="0"/>
              <a:t>aanwezig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Hebt</a:t>
            </a:r>
            <a:r>
              <a:rPr lang="en-US" baseline="0" dirty="0" smtClean="0"/>
              <a:t> u </a:t>
            </a:r>
            <a:r>
              <a:rPr lang="en-US" baseline="0" dirty="0" err="1" smtClean="0"/>
              <a:t>voldoende</a:t>
            </a:r>
            <a:r>
              <a:rPr lang="en-US" baseline="0" dirty="0" smtClean="0"/>
              <a:t> info </a:t>
            </a:r>
            <a:r>
              <a:rPr lang="en-US" baseline="0" dirty="0" err="1" smtClean="0"/>
              <a:t>gehad</a:t>
            </a:r>
            <a:r>
              <a:rPr lang="en-US" baseline="0" dirty="0" smtClean="0"/>
              <a:t>? (</a:t>
            </a:r>
            <a:r>
              <a:rPr lang="en-US" baseline="0" dirty="0" err="1" smtClean="0"/>
              <a:t>lagere</a:t>
            </a:r>
            <a:r>
              <a:rPr lang="en-US" baseline="0" dirty="0" smtClean="0"/>
              <a:t> school)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lagere school'!$A$33</c:f>
              <c:strCache>
                <c:ptCount val="1"/>
                <c:pt idx="0">
                  <c:v>vraag 4: voorstelling oc</c:v>
                </c:pt>
              </c:strCache>
            </c:strRef>
          </c:tx>
          <c:cat>
            <c:strRef>
              <c:f>'resultaat lagere school'!$B$32:$D$32</c:f>
              <c:strCache>
                <c:ptCount val="3"/>
                <c:pt idx="0">
                  <c:v>ja</c:v>
                </c:pt>
                <c:pt idx="1">
                  <c:v>neen</c:v>
                </c:pt>
                <c:pt idx="2">
                  <c:v>niet ingevuld</c:v>
                </c:pt>
              </c:strCache>
            </c:strRef>
          </c:cat>
          <c:val>
            <c:numRef>
              <c:f>'resultaat lagere school'!$B$33:$D$33</c:f>
              <c:numCache>
                <c:formatCode>General</c:formatCode>
                <c:ptCount val="3"/>
                <c:pt idx="0">
                  <c:v>104</c:v>
                </c:pt>
                <c:pt idx="1">
                  <c:v>3</c:v>
                </c:pt>
                <c:pt idx="2">
                  <c:v>9</c:v>
                </c:pt>
              </c:numCache>
            </c:numRef>
          </c:val>
        </c:ser>
        <c:axId val="69571328"/>
        <c:axId val="69572864"/>
      </c:barChart>
      <c:catAx>
        <c:axId val="69571328"/>
        <c:scaling>
          <c:orientation val="minMax"/>
        </c:scaling>
        <c:axPos val="b"/>
        <c:tickLblPos val="nextTo"/>
        <c:crossAx val="69572864"/>
        <c:crosses val="autoZero"/>
        <c:auto val="1"/>
        <c:lblAlgn val="ctr"/>
        <c:lblOffset val="100"/>
      </c:catAx>
      <c:valAx>
        <c:axId val="69572864"/>
        <c:scaling>
          <c:orientation val="minMax"/>
        </c:scaling>
        <c:axPos val="l"/>
        <c:majorGridlines/>
        <c:numFmt formatCode="General" sourceLinked="1"/>
        <c:tickLblPos val="nextTo"/>
        <c:crossAx val="695713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B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Autoluwe</a:t>
            </a:r>
            <a:r>
              <a:rPr lang="en-US" dirty="0" smtClean="0"/>
              <a:t> </a:t>
            </a:r>
            <a:r>
              <a:rPr lang="en-US" dirty="0" err="1" smtClean="0"/>
              <a:t>fruitdag</a:t>
            </a:r>
            <a:r>
              <a:rPr lang="en-US" dirty="0" smtClean="0"/>
              <a:t> in de </a:t>
            </a:r>
            <a:r>
              <a:rPr lang="en-US" dirty="0" err="1" smtClean="0"/>
              <a:t>lagere</a:t>
            </a:r>
            <a:r>
              <a:rPr lang="en-US" dirty="0" smtClean="0"/>
              <a:t> school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lagere school'!$A$6</c:f>
              <c:strCache>
                <c:ptCount val="1"/>
                <c:pt idx="0">
                  <c:v>autoluwe fruitdag</c:v>
                </c:pt>
              </c:strCache>
            </c:strRef>
          </c:tx>
          <c:cat>
            <c:strRef>
              <c:f>'resultaat lagere school'!$B$5:$I$5</c:f>
              <c:strCache>
                <c:ptCount val="8"/>
                <c:pt idx="0">
                  <c:v>heel goed</c:v>
                </c:pt>
                <c:pt idx="1">
                  <c:v>goed</c:v>
                </c:pt>
                <c:pt idx="2">
                  <c:v>redelijk</c:v>
                </c:pt>
                <c:pt idx="3">
                  <c:v>slecht</c:v>
                </c:pt>
                <c:pt idx="4">
                  <c:v>niet van toepassing</c:v>
                </c:pt>
                <c:pt idx="5">
                  <c:v>geen interesse</c:v>
                </c:pt>
                <c:pt idx="6">
                  <c:v>te duur</c:v>
                </c:pt>
                <c:pt idx="7">
                  <c:v>niet ingevuld</c:v>
                </c:pt>
              </c:strCache>
            </c:strRef>
          </c:cat>
          <c:val>
            <c:numRef>
              <c:f>'resultaat lagere school'!$B$6:$I$6</c:f>
              <c:numCache>
                <c:formatCode>General</c:formatCode>
                <c:ptCount val="8"/>
                <c:pt idx="0">
                  <c:v>88</c:v>
                </c:pt>
                <c:pt idx="1">
                  <c:v>25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axId val="68232320"/>
        <c:axId val="68424448"/>
      </c:barChart>
      <c:catAx>
        <c:axId val="68232320"/>
        <c:scaling>
          <c:orientation val="minMax"/>
        </c:scaling>
        <c:axPos val="b"/>
        <c:tickLblPos val="nextTo"/>
        <c:crossAx val="68424448"/>
        <c:crosses val="autoZero"/>
        <c:auto val="1"/>
        <c:lblAlgn val="ctr"/>
        <c:lblOffset val="100"/>
      </c:catAx>
      <c:valAx>
        <c:axId val="68424448"/>
        <c:scaling>
          <c:orientation val="minMax"/>
        </c:scaling>
        <c:axPos val="l"/>
        <c:majorGridlines/>
        <c:numFmt formatCode="General" sourceLinked="1"/>
        <c:tickLblPos val="nextTo"/>
        <c:crossAx val="68232320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B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Herfstwandeling</a:t>
            </a:r>
            <a:r>
              <a:rPr lang="en-US" dirty="0" smtClean="0"/>
              <a:t> </a:t>
            </a:r>
            <a:r>
              <a:rPr lang="en-US" dirty="0" err="1" smtClean="0"/>
              <a:t>kleuterschool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kleuters'!$A$8</c:f>
              <c:strCache>
                <c:ptCount val="1"/>
                <c:pt idx="0">
                  <c:v>herfstwandeling</c:v>
                </c:pt>
              </c:strCache>
            </c:strRef>
          </c:tx>
          <c:cat>
            <c:strRef>
              <c:f>'resultaat kleuters'!$B$7:$I$7</c:f>
              <c:strCache>
                <c:ptCount val="8"/>
                <c:pt idx="0">
                  <c:v>heel goed</c:v>
                </c:pt>
                <c:pt idx="1">
                  <c:v>goed</c:v>
                </c:pt>
                <c:pt idx="2">
                  <c:v>redelijk</c:v>
                </c:pt>
                <c:pt idx="3">
                  <c:v>slecht</c:v>
                </c:pt>
                <c:pt idx="4">
                  <c:v>niet van toepassing</c:v>
                </c:pt>
                <c:pt idx="5">
                  <c:v>geen interesse</c:v>
                </c:pt>
                <c:pt idx="6">
                  <c:v>te duur</c:v>
                </c:pt>
                <c:pt idx="7">
                  <c:v>blanco</c:v>
                </c:pt>
              </c:strCache>
            </c:strRef>
          </c:cat>
          <c:val>
            <c:numRef>
              <c:f>'resultaat kleuters'!$B$8:$I$8</c:f>
              <c:numCache>
                <c:formatCode>General</c:formatCode>
                <c:ptCount val="8"/>
                <c:pt idx="0">
                  <c:v>16</c:v>
                </c:pt>
                <c:pt idx="1">
                  <c:v>12</c:v>
                </c:pt>
                <c:pt idx="2">
                  <c:v>2</c:v>
                </c:pt>
                <c:pt idx="3">
                  <c:v>1</c:v>
                </c:pt>
                <c:pt idx="4">
                  <c:v>5</c:v>
                </c:pt>
                <c:pt idx="5">
                  <c:v>10</c:v>
                </c:pt>
                <c:pt idx="6">
                  <c:v>0</c:v>
                </c:pt>
                <c:pt idx="7">
                  <c:v>3</c:v>
                </c:pt>
              </c:numCache>
            </c:numRef>
          </c:val>
        </c:ser>
        <c:axId val="68479616"/>
        <c:axId val="68495616"/>
      </c:barChart>
      <c:catAx>
        <c:axId val="68479616"/>
        <c:scaling>
          <c:orientation val="minMax"/>
        </c:scaling>
        <c:axPos val="b"/>
        <c:tickLblPos val="nextTo"/>
        <c:crossAx val="68495616"/>
        <c:crosses val="autoZero"/>
        <c:auto val="1"/>
        <c:lblAlgn val="ctr"/>
        <c:lblOffset val="100"/>
      </c:catAx>
      <c:valAx>
        <c:axId val="68495616"/>
        <c:scaling>
          <c:orientation val="minMax"/>
        </c:scaling>
        <c:axPos val="l"/>
        <c:majorGridlines/>
        <c:numFmt formatCode="General" sourceLinked="1"/>
        <c:tickLblPos val="nextTo"/>
        <c:crossAx val="68479616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B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Herfstwandeling</a:t>
            </a:r>
            <a:r>
              <a:rPr lang="en-US" dirty="0" smtClean="0"/>
              <a:t> </a:t>
            </a:r>
            <a:r>
              <a:rPr lang="en-US" dirty="0" err="1" smtClean="0"/>
              <a:t>lagere</a:t>
            </a:r>
            <a:r>
              <a:rPr lang="en-US" dirty="0" smtClean="0"/>
              <a:t> school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lagere school'!$A$8</c:f>
              <c:strCache>
                <c:ptCount val="1"/>
                <c:pt idx="0">
                  <c:v>herfstwandeling</c:v>
                </c:pt>
              </c:strCache>
            </c:strRef>
          </c:tx>
          <c:cat>
            <c:strRef>
              <c:f>'resultaat lagere school'!$B$7:$I$7</c:f>
              <c:strCache>
                <c:ptCount val="8"/>
                <c:pt idx="0">
                  <c:v>heel goed</c:v>
                </c:pt>
                <c:pt idx="1">
                  <c:v>goed</c:v>
                </c:pt>
                <c:pt idx="2">
                  <c:v>redelijk</c:v>
                </c:pt>
                <c:pt idx="3">
                  <c:v>slecht</c:v>
                </c:pt>
                <c:pt idx="4">
                  <c:v>niet van toepassing</c:v>
                </c:pt>
                <c:pt idx="5">
                  <c:v>geen interesse</c:v>
                </c:pt>
                <c:pt idx="6">
                  <c:v>te duur</c:v>
                </c:pt>
                <c:pt idx="7">
                  <c:v>niet ingevuld</c:v>
                </c:pt>
              </c:strCache>
            </c:strRef>
          </c:cat>
          <c:val>
            <c:numRef>
              <c:f>'resultaat lagere school'!$B$8:$I$8</c:f>
              <c:numCache>
                <c:formatCode>General</c:formatCode>
                <c:ptCount val="8"/>
                <c:pt idx="0">
                  <c:v>34</c:v>
                </c:pt>
                <c:pt idx="1">
                  <c:v>46</c:v>
                </c:pt>
                <c:pt idx="2">
                  <c:v>8</c:v>
                </c:pt>
                <c:pt idx="3">
                  <c:v>1</c:v>
                </c:pt>
                <c:pt idx="4">
                  <c:v>7</c:v>
                </c:pt>
                <c:pt idx="5">
                  <c:v>14</c:v>
                </c:pt>
                <c:pt idx="7">
                  <c:v>6</c:v>
                </c:pt>
              </c:numCache>
            </c:numRef>
          </c:val>
        </c:ser>
        <c:axId val="68518272"/>
        <c:axId val="68538368"/>
      </c:barChart>
      <c:catAx>
        <c:axId val="68518272"/>
        <c:scaling>
          <c:orientation val="minMax"/>
        </c:scaling>
        <c:axPos val="b"/>
        <c:tickLblPos val="nextTo"/>
        <c:crossAx val="68538368"/>
        <c:crosses val="autoZero"/>
        <c:auto val="1"/>
        <c:lblAlgn val="ctr"/>
        <c:lblOffset val="100"/>
      </c:catAx>
      <c:valAx>
        <c:axId val="68538368"/>
        <c:scaling>
          <c:orientation val="minMax"/>
        </c:scaling>
        <c:axPos val="l"/>
        <c:majorGridlines/>
        <c:numFmt formatCode="General" sourceLinked="1"/>
        <c:tickLblPos val="nextTo"/>
        <c:crossAx val="68518272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BE"/>
  <c:chart>
    <c:title>
      <c:tx>
        <c:rich>
          <a:bodyPr/>
          <a:lstStyle/>
          <a:p>
            <a:pPr>
              <a:defRPr/>
            </a:pPr>
            <a:r>
              <a:rPr lang="nl-BE" dirty="0" smtClean="0"/>
              <a:t>Koekjesverkoop in de kleuterschool</a:t>
            </a:r>
            <a:endParaRPr lang="nl-BE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kleuters'!$A$10</c:f>
              <c:strCache>
                <c:ptCount val="1"/>
                <c:pt idx="0">
                  <c:v>koekjesverkoop</c:v>
                </c:pt>
              </c:strCache>
            </c:strRef>
          </c:tx>
          <c:cat>
            <c:strRef>
              <c:f>'resultaat kleuters'!$B$9:$I$9</c:f>
              <c:strCache>
                <c:ptCount val="8"/>
                <c:pt idx="0">
                  <c:v>heel goed</c:v>
                </c:pt>
                <c:pt idx="1">
                  <c:v>goed</c:v>
                </c:pt>
                <c:pt idx="2">
                  <c:v>redelijk</c:v>
                </c:pt>
                <c:pt idx="3">
                  <c:v>slecht</c:v>
                </c:pt>
                <c:pt idx="4">
                  <c:v>niet van toepassing</c:v>
                </c:pt>
                <c:pt idx="5">
                  <c:v>geen interesse</c:v>
                </c:pt>
                <c:pt idx="6">
                  <c:v>te duur</c:v>
                </c:pt>
                <c:pt idx="7">
                  <c:v>blanco</c:v>
                </c:pt>
              </c:strCache>
            </c:strRef>
          </c:cat>
          <c:val>
            <c:numRef>
              <c:f>'resultaat kleuters'!$B$10:$I$10</c:f>
              <c:numCache>
                <c:formatCode>General</c:formatCode>
                <c:ptCount val="8"/>
                <c:pt idx="0">
                  <c:v>13</c:v>
                </c:pt>
                <c:pt idx="1">
                  <c:v>21</c:v>
                </c:pt>
                <c:pt idx="2">
                  <c:v>7</c:v>
                </c:pt>
                <c:pt idx="3">
                  <c:v>1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</c:numCache>
            </c:numRef>
          </c:val>
        </c:ser>
        <c:axId val="68548480"/>
        <c:axId val="68556288"/>
      </c:barChart>
      <c:catAx>
        <c:axId val="68548480"/>
        <c:scaling>
          <c:orientation val="minMax"/>
        </c:scaling>
        <c:axPos val="b"/>
        <c:tickLblPos val="nextTo"/>
        <c:crossAx val="68556288"/>
        <c:crosses val="autoZero"/>
        <c:auto val="1"/>
        <c:lblAlgn val="ctr"/>
        <c:lblOffset val="100"/>
      </c:catAx>
      <c:valAx>
        <c:axId val="68556288"/>
        <c:scaling>
          <c:orientation val="minMax"/>
        </c:scaling>
        <c:axPos val="l"/>
        <c:majorGridlines/>
        <c:numFmt formatCode="General" sourceLinked="1"/>
        <c:tickLblPos val="nextTo"/>
        <c:crossAx val="68548480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B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Koekjesverkoop</a:t>
            </a:r>
            <a:r>
              <a:rPr lang="en-US" dirty="0" smtClean="0"/>
              <a:t> in </a:t>
            </a:r>
            <a:r>
              <a:rPr lang="en-US" dirty="0" err="1" smtClean="0"/>
              <a:t>lagere</a:t>
            </a:r>
            <a:r>
              <a:rPr lang="en-US" dirty="0" smtClean="0"/>
              <a:t> school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lagere school'!$A$10</c:f>
              <c:strCache>
                <c:ptCount val="1"/>
                <c:pt idx="0">
                  <c:v>koekjesverkoop</c:v>
                </c:pt>
              </c:strCache>
            </c:strRef>
          </c:tx>
          <c:cat>
            <c:strRef>
              <c:f>'resultaat lagere school'!$B$9:$I$9</c:f>
              <c:strCache>
                <c:ptCount val="8"/>
                <c:pt idx="0">
                  <c:v>heel goed</c:v>
                </c:pt>
                <c:pt idx="1">
                  <c:v>goed</c:v>
                </c:pt>
                <c:pt idx="2">
                  <c:v>redelijk</c:v>
                </c:pt>
                <c:pt idx="3">
                  <c:v>slecht</c:v>
                </c:pt>
                <c:pt idx="4">
                  <c:v>niet van toepassing</c:v>
                </c:pt>
                <c:pt idx="5">
                  <c:v>geen interesse</c:v>
                </c:pt>
                <c:pt idx="6">
                  <c:v>te duur</c:v>
                </c:pt>
                <c:pt idx="7">
                  <c:v>niet ingevuld</c:v>
                </c:pt>
              </c:strCache>
            </c:strRef>
          </c:cat>
          <c:val>
            <c:numRef>
              <c:f>'resultaat lagere school'!$B$10:$I$10</c:f>
              <c:numCache>
                <c:formatCode>General</c:formatCode>
                <c:ptCount val="8"/>
                <c:pt idx="0">
                  <c:v>31</c:v>
                </c:pt>
                <c:pt idx="1">
                  <c:v>55</c:v>
                </c:pt>
                <c:pt idx="2">
                  <c:v>15</c:v>
                </c:pt>
                <c:pt idx="3">
                  <c:v>4</c:v>
                </c:pt>
                <c:pt idx="4">
                  <c:v>4</c:v>
                </c:pt>
                <c:pt idx="5">
                  <c:v>6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</c:ser>
        <c:axId val="68595072"/>
        <c:axId val="68619264"/>
      </c:barChart>
      <c:catAx>
        <c:axId val="68595072"/>
        <c:scaling>
          <c:orientation val="minMax"/>
        </c:scaling>
        <c:axPos val="b"/>
        <c:tickLblPos val="nextTo"/>
        <c:crossAx val="68619264"/>
        <c:crosses val="autoZero"/>
        <c:auto val="1"/>
        <c:lblAlgn val="ctr"/>
        <c:lblOffset val="100"/>
      </c:catAx>
      <c:valAx>
        <c:axId val="68619264"/>
        <c:scaling>
          <c:orientation val="minMax"/>
        </c:scaling>
        <c:axPos val="l"/>
        <c:majorGridlines/>
        <c:numFmt formatCode="General" sourceLinked="1"/>
        <c:tickLblPos val="nextTo"/>
        <c:crossAx val="685950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BE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Fuif</a:t>
            </a:r>
            <a:r>
              <a:rPr lang="en-US" dirty="0" smtClean="0"/>
              <a:t> </a:t>
            </a:r>
            <a:r>
              <a:rPr lang="en-US" dirty="0" err="1" smtClean="0"/>
              <a:t>kleuterschool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'resultaat kleuters'!$A$12</c:f>
              <c:strCache>
                <c:ptCount val="1"/>
                <c:pt idx="0">
                  <c:v>fuif</c:v>
                </c:pt>
              </c:strCache>
            </c:strRef>
          </c:tx>
          <c:cat>
            <c:strRef>
              <c:f>'resultaat kleuters'!$B$11:$I$11</c:f>
              <c:strCache>
                <c:ptCount val="8"/>
                <c:pt idx="0">
                  <c:v>heel goed</c:v>
                </c:pt>
                <c:pt idx="1">
                  <c:v>goed</c:v>
                </c:pt>
                <c:pt idx="2">
                  <c:v>redelijk</c:v>
                </c:pt>
                <c:pt idx="3">
                  <c:v>slecht</c:v>
                </c:pt>
                <c:pt idx="4">
                  <c:v>niet van toepassing</c:v>
                </c:pt>
                <c:pt idx="5">
                  <c:v>geen interesse</c:v>
                </c:pt>
                <c:pt idx="6">
                  <c:v>te duur</c:v>
                </c:pt>
                <c:pt idx="7">
                  <c:v>blanco</c:v>
                </c:pt>
              </c:strCache>
            </c:strRef>
          </c:cat>
          <c:val>
            <c:numRef>
              <c:f>'resultaat kleuters'!$B$12:$I$12</c:f>
              <c:numCache>
                <c:formatCode>General</c:formatCode>
                <c:ptCount val="8"/>
                <c:pt idx="0">
                  <c:v>6</c:v>
                </c:pt>
                <c:pt idx="1">
                  <c:v>10</c:v>
                </c:pt>
                <c:pt idx="2">
                  <c:v>7</c:v>
                </c:pt>
                <c:pt idx="3">
                  <c:v>1</c:v>
                </c:pt>
                <c:pt idx="4">
                  <c:v>13</c:v>
                </c:pt>
                <c:pt idx="5">
                  <c:v>12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axId val="68647936"/>
        <c:axId val="68653824"/>
      </c:barChart>
      <c:catAx>
        <c:axId val="68647936"/>
        <c:scaling>
          <c:orientation val="minMax"/>
        </c:scaling>
        <c:axPos val="b"/>
        <c:tickLblPos val="nextTo"/>
        <c:crossAx val="68653824"/>
        <c:crosses val="autoZero"/>
        <c:auto val="1"/>
        <c:lblAlgn val="ctr"/>
        <c:lblOffset val="100"/>
      </c:catAx>
      <c:valAx>
        <c:axId val="68653824"/>
        <c:scaling>
          <c:orientation val="minMax"/>
        </c:scaling>
        <c:axPos val="l"/>
        <c:majorGridlines/>
        <c:numFmt formatCode="General" sourceLinked="1"/>
        <c:tickLblPos val="nextTo"/>
        <c:crossAx val="68647936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0.85938</cdr:x>
      <cdr:y>0.85613</cdr:y>
    </cdr:from>
    <cdr:to>
      <cdr:x>0.98959</cdr:x>
      <cdr:y>0.908</cdr:y>
    </cdr:to>
    <cdr:sp macro="" textlink="">
      <cdr:nvSpPr>
        <cdr:cNvPr id="2" name="Tekstvak 2"/>
        <cdr:cNvSpPr txBox="1"/>
      </cdr:nvSpPr>
      <cdr:spPr>
        <a:xfrm xmlns:a="http://schemas.openxmlformats.org/drawingml/2006/main">
          <a:off x="7072362" y="4572032"/>
          <a:ext cx="107157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l-BE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nl-BE" sz="1200" dirty="0" smtClean="0"/>
            <a:t>N = 49 </a:t>
          </a:r>
          <a:endParaRPr lang="nl-BE" sz="12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0.90435</cdr:x>
      <cdr:y>0.85</cdr:y>
    </cdr:from>
    <cdr:to>
      <cdr:x>1</cdr:x>
      <cdr:y>0.89847</cdr:y>
    </cdr:to>
    <cdr:sp macro="" textlink="">
      <cdr:nvSpPr>
        <cdr:cNvPr id="2" name="Tekstvak 2"/>
        <cdr:cNvSpPr txBox="1"/>
      </cdr:nvSpPr>
      <cdr:spPr>
        <a:xfrm xmlns:a="http://schemas.openxmlformats.org/drawingml/2006/main">
          <a:off x="7429552" y="4857784"/>
          <a:ext cx="78581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l-BE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nl-BE" sz="1200" dirty="0" smtClean="0"/>
            <a:t>N= 116</a:t>
          </a:r>
          <a:endParaRPr lang="nl-BE" sz="12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0.88991</cdr:x>
      <cdr:y>0.85185</cdr:y>
    </cdr:from>
    <cdr:to>
      <cdr:x>1</cdr:x>
      <cdr:y>0.89972</cdr:y>
    </cdr:to>
    <cdr:sp macro="" textlink="">
      <cdr:nvSpPr>
        <cdr:cNvPr id="2" name="Tekstvak 2"/>
        <cdr:cNvSpPr txBox="1"/>
      </cdr:nvSpPr>
      <cdr:spPr>
        <a:xfrm xmlns:a="http://schemas.openxmlformats.org/drawingml/2006/main">
          <a:off x="6929486" y="4929222"/>
          <a:ext cx="857256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l-BE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nl-BE" sz="1200" dirty="0" smtClean="0"/>
            <a:t>N= 116</a:t>
          </a:r>
          <a:endParaRPr lang="nl-BE" sz="12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0.90265</cdr:x>
      <cdr:y>0.85714</cdr:y>
    </cdr:from>
    <cdr:to>
      <cdr:x>1</cdr:x>
      <cdr:y>0.9033</cdr:y>
    </cdr:to>
    <cdr:sp macro="" textlink="">
      <cdr:nvSpPr>
        <cdr:cNvPr id="2" name="Tekstvak 2"/>
        <cdr:cNvSpPr txBox="1"/>
      </cdr:nvSpPr>
      <cdr:spPr>
        <a:xfrm xmlns:a="http://schemas.openxmlformats.org/drawingml/2006/main">
          <a:off x="7286676" y="5143536"/>
          <a:ext cx="78581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l-BE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nl-BE" sz="1200" dirty="0" smtClean="0"/>
            <a:t>N= 116</a:t>
          </a:r>
          <a:endParaRPr lang="nl-BE" sz="12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0.88889</cdr:x>
      <cdr:y>0.84416</cdr:y>
    </cdr:from>
    <cdr:to>
      <cdr:x>1</cdr:x>
      <cdr:y>0.89451</cdr:y>
    </cdr:to>
    <cdr:sp macro="" textlink="">
      <cdr:nvSpPr>
        <cdr:cNvPr id="2" name="Tekstvak 2"/>
        <cdr:cNvSpPr txBox="1"/>
      </cdr:nvSpPr>
      <cdr:spPr>
        <a:xfrm xmlns:a="http://schemas.openxmlformats.org/drawingml/2006/main">
          <a:off x="7429552" y="4643470"/>
          <a:ext cx="928694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l-BE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nl-BE" sz="1200" dirty="0" smtClean="0"/>
            <a:t>N= 116</a:t>
          </a:r>
          <a:endParaRPr lang="nl-BE" sz="12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0.83036</cdr:x>
      <cdr:y>0.8642</cdr:y>
    </cdr:from>
    <cdr:to>
      <cdr:x>0.97321</cdr:x>
      <cdr:y>0.91207</cdr:y>
    </cdr:to>
    <cdr:sp macro="" textlink="">
      <cdr:nvSpPr>
        <cdr:cNvPr id="2" name="Tekstvak 2"/>
        <cdr:cNvSpPr txBox="1"/>
      </cdr:nvSpPr>
      <cdr:spPr>
        <a:xfrm xmlns:a="http://schemas.openxmlformats.org/drawingml/2006/main">
          <a:off x="6643734" y="5000660"/>
          <a:ext cx="114300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l-BE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nl-BE" sz="1200" dirty="0" smtClean="0"/>
            <a:t>N= 116</a:t>
          </a:r>
          <a:endParaRPr lang="nl-BE" sz="1200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0.81373</cdr:x>
      <cdr:y>0.85366</cdr:y>
    </cdr:from>
    <cdr:to>
      <cdr:x>0.97059</cdr:x>
      <cdr:y>0.90094</cdr:y>
    </cdr:to>
    <cdr:sp macro="" textlink="">
      <cdr:nvSpPr>
        <cdr:cNvPr id="2" name="Tekstvak 2"/>
        <cdr:cNvSpPr txBox="1"/>
      </cdr:nvSpPr>
      <cdr:spPr>
        <a:xfrm xmlns:a="http://schemas.openxmlformats.org/drawingml/2006/main">
          <a:off x="5929354" y="5000660"/>
          <a:ext cx="114300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l-BE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nl-BE" sz="1200" dirty="0" smtClean="0"/>
            <a:t>N= 116</a:t>
          </a:r>
          <a:endParaRPr lang="nl-BE" sz="1200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0.83478</cdr:x>
      <cdr:y>0.87654</cdr:y>
    </cdr:from>
    <cdr:to>
      <cdr:x>0.97391</cdr:x>
      <cdr:y>0.92441</cdr:y>
    </cdr:to>
    <cdr:sp macro="" textlink="">
      <cdr:nvSpPr>
        <cdr:cNvPr id="2" name="Tekstvak 2"/>
        <cdr:cNvSpPr txBox="1"/>
      </cdr:nvSpPr>
      <cdr:spPr>
        <a:xfrm xmlns:a="http://schemas.openxmlformats.org/drawingml/2006/main">
          <a:off x="6858048" y="5072098"/>
          <a:ext cx="114300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l-BE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nl-BE" sz="1200" dirty="0" smtClean="0"/>
            <a:t>N= 116</a:t>
          </a:r>
          <a:endParaRPr lang="nl-BE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0.84404</cdr:x>
      <cdr:y>0.87209</cdr:y>
    </cdr:from>
    <cdr:to>
      <cdr:x>0.99083</cdr:x>
      <cdr:y>0.91718</cdr:y>
    </cdr:to>
    <cdr:sp macro="" textlink="">
      <cdr:nvSpPr>
        <cdr:cNvPr id="2" name="Tekstvak 2"/>
        <cdr:cNvSpPr txBox="1"/>
      </cdr:nvSpPr>
      <cdr:spPr>
        <a:xfrm xmlns:a="http://schemas.openxmlformats.org/drawingml/2006/main">
          <a:off x="6572296" y="5357850"/>
          <a:ext cx="114300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l-BE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nl-BE" sz="1200" dirty="0" smtClean="0"/>
            <a:t>N= 116</a:t>
          </a:r>
          <a:endParaRPr lang="nl-BE" sz="12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0.86438</cdr:x>
      <cdr:y>0.84062</cdr:y>
    </cdr:from>
    <cdr:to>
      <cdr:x>1</cdr:x>
      <cdr:y>0.89319</cdr:y>
    </cdr:to>
    <cdr:sp macro="" textlink="">
      <cdr:nvSpPr>
        <cdr:cNvPr id="2" name="Tekstvak 2"/>
        <cdr:cNvSpPr txBox="1"/>
      </cdr:nvSpPr>
      <cdr:spPr>
        <a:xfrm xmlns:a="http://schemas.openxmlformats.org/drawingml/2006/main">
          <a:off x="7072362" y="4429156"/>
          <a:ext cx="107157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l-BE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nl-BE" sz="1200" dirty="0" smtClean="0"/>
            <a:t>N = 49 </a:t>
          </a:r>
          <a:endParaRPr lang="nl-BE" sz="12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0.85714</cdr:x>
      <cdr:y>0.85897</cdr:y>
    </cdr:from>
    <cdr:to>
      <cdr:x>1</cdr:x>
      <cdr:y>0.90869</cdr:y>
    </cdr:to>
    <cdr:sp macro="" textlink="">
      <cdr:nvSpPr>
        <cdr:cNvPr id="2" name="Tekstvak 2"/>
        <cdr:cNvSpPr txBox="1"/>
      </cdr:nvSpPr>
      <cdr:spPr>
        <a:xfrm xmlns:a="http://schemas.openxmlformats.org/drawingml/2006/main">
          <a:off x="6858048" y="4786346"/>
          <a:ext cx="114300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l-BE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nl-BE" sz="1200" dirty="0" smtClean="0"/>
            <a:t>N= 116</a:t>
          </a:r>
          <a:endParaRPr lang="nl-BE" sz="12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0.86459</cdr:x>
      <cdr:y>0.85443</cdr:y>
    </cdr:from>
    <cdr:to>
      <cdr:x>0.9948</cdr:x>
      <cdr:y>0.90245</cdr:y>
    </cdr:to>
    <cdr:sp macro="" textlink="">
      <cdr:nvSpPr>
        <cdr:cNvPr id="2" name="Tekstvak 2"/>
        <cdr:cNvSpPr txBox="1"/>
      </cdr:nvSpPr>
      <cdr:spPr>
        <a:xfrm xmlns:a="http://schemas.openxmlformats.org/drawingml/2006/main">
          <a:off x="7115196" y="4929222"/>
          <a:ext cx="107157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l-BE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nl-BE" sz="1200" dirty="0" smtClean="0"/>
            <a:t>N = 49 </a:t>
          </a:r>
          <a:endParaRPr lang="nl-BE" sz="12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0.92535</cdr:x>
      <cdr:y>0.86682</cdr:y>
    </cdr:from>
    <cdr:to>
      <cdr:x>1</cdr:x>
      <cdr:y>0.91483</cdr:y>
    </cdr:to>
    <cdr:sp macro="" textlink="">
      <cdr:nvSpPr>
        <cdr:cNvPr id="2" name="Tekstvak 2"/>
        <cdr:cNvSpPr txBox="1"/>
      </cdr:nvSpPr>
      <cdr:spPr>
        <a:xfrm xmlns:a="http://schemas.openxmlformats.org/drawingml/2006/main">
          <a:off x="7615262" y="5000660"/>
          <a:ext cx="61433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l-BE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nl-BE" sz="1200" dirty="0" smtClean="0"/>
            <a:t>N = 49 </a:t>
          </a:r>
          <a:endParaRPr lang="nl-BE" sz="12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0.92562</cdr:x>
      <cdr:y>0.85</cdr:y>
    </cdr:from>
    <cdr:to>
      <cdr:x>1</cdr:x>
      <cdr:y>0.90036</cdr:y>
    </cdr:to>
    <cdr:sp macro="" textlink="">
      <cdr:nvSpPr>
        <cdr:cNvPr id="2" name="Tekstvak 2"/>
        <cdr:cNvSpPr txBox="1"/>
      </cdr:nvSpPr>
      <cdr:spPr>
        <a:xfrm xmlns:a="http://schemas.openxmlformats.org/drawingml/2006/main">
          <a:off x="8001056" y="4857784"/>
          <a:ext cx="642942" cy="2877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l-BE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nl-BE" sz="1200" dirty="0" smtClean="0"/>
            <a:t>N= 116</a:t>
          </a:r>
          <a:endParaRPr lang="nl-BE" sz="12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0.85841</cdr:x>
      <cdr:y>0.85897</cdr:y>
    </cdr:from>
    <cdr:to>
      <cdr:x>1</cdr:x>
      <cdr:y>0.90869</cdr:y>
    </cdr:to>
    <cdr:sp macro="" textlink="">
      <cdr:nvSpPr>
        <cdr:cNvPr id="2" name="Tekstvak 2"/>
        <cdr:cNvSpPr txBox="1"/>
      </cdr:nvSpPr>
      <cdr:spPr>
        <a:xfrm xmlns:a="http://schemas.openxmlformats.org/drawingml/2006/main">
          <a:off x="7000924" y="4786346"/>
          <a:ext cx="114300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l-BE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nl-BE" sz="1200" dirty="0" smtClean="0"/>
            <a:t>N= 116</a:t>
          </a:r>
          <a:endParaRPr lang="nl-BE" sz="12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0.83784</cdr:x>
      <cdr:y>0.86585</cdr:y>
    </cdr:from>
    <cdr:to>
      <cdr:x>0.98198</cdr:x>
      <cdr:y>0.91314</cdr:y>
    </cdr:to>
    <cdr:sp macro="" textlink="">
      <cdr:nvSpPr>
        <cdr:cNvPr id="2" name="Tekstvak 2"/>
        <cdr:cNvSpPr txBox="1"/>
      </cdr:nvSpPr>
      <cdr:spPr>
        <a:xfrm xmlns:a="http://schemas.openxmlformats.org/drawingml/2006/main">
          <a:off x="6643734" y="5072098"/>
          <a:ext cx="114300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l-BE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nl-BE" sz="1200" dirty="0" smtClean="0"/>
            <a:t>N= 116</a:t>
          </a:r>
          <a:endParaRPr lang="nl-BE" sz="12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0BC-7E01-49B6-84AC-41207750ECF8}" type="datetimeFigureOut">
              <a:rPr lang="nl-BE" smtClean="0"/>
              <a:pPr/>
              <a:t>13/02/2012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CE7D-FD58-4F43-A061-49B7AA1D47B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0BC-7E01-49B6-84AC-41207750ECF8}" type="datetimeFigureOut">
              <a:rPr lang="nl-BE" smtClean="0"/>
              <a:pPr/>
              <a:t>13/02/2012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CE7D-FD58-4F43-A061-49B7AA1D47B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0BC-7E01-49B6-84AC-41207750ECF8}" type="datetimeFigureOut">
              <a:rPr lang="nl-BE" smtClean="0"/>
              <a:pPr/>
              <a:t>13/02/2012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CE7D-FD58-4F43-A061-49B7AA1D47B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0BC-7E01-49B6-84AC-41207750ECF8}" type="datetimeFigureOut">
              <a:rPr lang="nl-BE" smtClean="0"/>
              <a:pPr/>
              <a:t>13/02/2012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CE7D-FD58-4F43-A061-49B7AA1D47B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0BC-7E01-49B6-84AC-41207750ECF8}" type="datetimeFigureOut">
              <a:rPr lang="nl-BE" smtClean="0"/>
              <a:pPr/>
              <a:t>13/02/2012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CE7D-FD58-4F43-A061-49B7AA1D47B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0BC-7E01-49B6-84AC-41207750ECF8}" type="datetimeFigureOut">
              <a:rPr lang="nl-BE" smtClean="0"/>
              <a:pPr/>
              <a:t>13/02/2012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CE7D-FD58-4F43-A061-49B7AA1D47B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0BC-7E01-49B6-84AC-41207750ECF8}" type="datetimeFigureOut">
              <a:rPr lang="nl-BE" smtClean="0"/>
              <a:pPr/>
              <a:t>13/02/2012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CE7D-FD58-4F43-A061-49B7AA1D47B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0BC-7E01-49B6-84AC-41207750ECF8}" type="datetimeFigureOut">
              <a:rPr lang="nl-BE" smtClean="0"/>
              <a:pPr/>
              <a:t>13/02/2012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CE7D-FD58-4F43-A061-49B7AA1D47B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0BC-7E01-49B6-84AC-41207750ECF8}" type="datetimeFigureOut">
              <a:rPr lang="nl-BE" smtClean="0"/>
              <a:pPr/>
              <a:t>13/02/2012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CE7D-FD58-4F43-A061-49B7AA1D47B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0BC-7E01-49B6-84AC-41207750ECF8}" type="datetimeFigureOut">
              <a:rPr lang="nl-BE" smtClean="0"/>
              <a:pPr/>
              <a:t>13/02/2012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CE7D-FD58-4F43-A061-49B7AA1D47B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0BC-7E01-49B6-84AC-41207750ECF8}" type="datetimeFigureOut">
              <a:rPr lang="nl-BE" smtClean="0"/>
              <a:pPr/>
              <a:t>13/02/2012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CE7D-FD58-4F43-A061-49B7AA1D47B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5A0BC-7E01-49B6-84AC-41207750ECF8}" type="datetimeFigureOut">
              <a:rPr lang="nl-BE" smtClean="0"/>
              <a:pPr/>
              <a:t>13/02/2012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9CE7D-FD58-4F43-A061-49B7AA1D47B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1470025"/>
          </a:xfrm>
        </p:spPr>
        <p:txBody>
          <a:bodyPr/>
          <a:lstStyle/>
          <a:p>
            <a:r>
              <a:rPr lang="nl-BE" dirty="0" smtClean="0"/>
              <a:t>Resultaten enquête oudercomité Gibo Driehoek</a:t>
            </a:r>
            <a:endParaRPr lang="nl-BE" dirty="0"/>
          </a:p>
        </p:txBody>
      </p:sp>
      <p:pic>
        <p:nvPicPr>
          <p:cNvPr id="4" name="Afbeelding 3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6644" y="5786454"/>
            <a:ext cx="1524000" cy="819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785786" y="857232"/>
          <a:ext cx="7901014" cy="5268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/>
          <p:nvPr/>
        </p:nvGraphicFramePr>
        <p:xfrm>
          <a:off x="642910" y="642918"/>
          <a:ext cx="800105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smtClean="0"/>
              <a:t>Bedenkingen bij herfstwandeling</a:t>
            </a:r>
            <a:endParaRPr lang="nl-BE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400" dirty="0" smtClean="0"/>
              <a:t>Superleuke herfstwandeling, graag extra kort wandeling voor kleine kleuters</a:t>
            </a:r>
          </a:p>
          <a:p>
            <a:r>
              <a:rPr lang="nl-BE" sz="2400" dirty="0" smtClean="0"/>
              <a:t>Wandeling: paden slecht bewandelbaar, slechte bewegwijzering</a:t>
            </a:r>
          </a:p>
          <a:p>
            <a:r>
              <a:rPr lang="nl-BE" sz="2400" dirty="0" smtClean="0"/>
              <a:t>Herfst: gevaarlijke plaatsen: water dus graag afbakenen</a:t>
            </a:r>
          </a:p>
          <a:p>
            <a:r>
              <a:rPr lang="nl-BE" sz="2400" dirty="0" smtClean="0"/>
              <a:t>Herfstwandeling: beter vertrek en eten en drinken op school</a:t>
            </a:r>
          </a:p>
          <a:p>
            <a:r>
              <a:rPr lang="nl-BE" sz="2400" dirty="0" smtClean="0"/>
              <a:t>Herfstwandeling : ander terrein, saai met lange rechte stukken, oktober of november</a:t>
            </a:r>
          </a:p>
          <a:p>
            <a:pPr>
              <a:buNone/>
            </a:pPr>
            <a:endParaRPr lang="nl-BE" sz="2600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576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/>
          <p:nvPr/>
        </p:nvGraphicFramePr>
        <p:xfrm>
          <a:off x="1000100" y="500042"/>
          <a:ext cx="7643866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smtClean="0"/>
              <a:t>Bedenkingen bij koekjesverkoop</a:t>
            </a:r>
            <a:endParaRPr lang="nl-BE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500726"/>
          </a:xfrm>
        </p:spPr>
        <p:txBody>
          <a:bodyPr>
            <a:normAutofit fontScale="70000" lnSpcReduction="20000"/>
          </a:bodyPr>
          <a:lstStyle/>
          <a:p>
            <a:r>
              <a:rPr lang="nl-BE" sz="3100" dirty="0" smtClean="0"/>
              <a:t>Koekjesverkoop: mogelijkheid tot ander koek dan wafels</a:t>
            </a:r>
          </a:p>
          <a:p>
            <a:r>
              <a:rPr lang="nl-BE" sz="3100" dirty="0" smtClean="0"/>
              <a:t>Wafeltjes niet zo lekker: voorstel vlaaien</a:t>
            </a:r>
          </a:p>
          <a:p>
            <a:r>
              <a:rPr lang="nl-BE" sz="3100" dirty="0" smtClean="0"/>
              <a:t>Pizza,schoensmeer, wc papier, fruit, veters, groenten, truffels, andere koekjes speculaas….</a:t>
            </a:r>
          </a:p>
          <a:p>
            <a:r>
              <a:rPr lang="nl-BE" sz="3100" dirty="0" smtClean="0"/>
              <a:t>Goed georganiseerd de koekjesverkoop doch liever geen verkoop maar wel bijdrage aan </a:t>
            </a:r>
            <a:r>
              <a:rPr lang="nl-BE" sz="3100" dirty="0" err="1" smtClean="0"/>
              <a:t>oc</a:t>
            </a:r>
            <a:endParaRPr lang="nl-BE" sz="3100" dirty="0" smtClean="0"/>
          </a:p>
          <a:p>
            <a:r>
              <a:rPr lang="nl-BE" sz="3100" dirty="0" smtClean="0"/>
              <a:t>Koekjesverkoop </a:t>
            </a:r>
            <a:r>
              <a:rPr lang="nl-BE" sz="3100" dirty="0" err="1" smtClean="0"/>
              <a:t>ok</a:t>
            </a:r>
            <a:r>
              <a:rPr lang="nl-BE" sz="3100" dirty="0" smtClean="0"/>
              <a:t> maar niet voor kleuterschool: ouders moeten alles doen</a:t>
            </a:r>
          </a:p>
          <a:p>
            <a:r>
              <a:rPr lang="nl-BE" sz="3100" dirty="0" smtClean="0"/>
              <a:t>Marsepein?</a:t>
            </a:r>
          </a:p>
          <a:p>
            <a:r>
              <a:rPr lang="nl-BE" sz="3100" dirty="0" smtClean="0"/>
              <a:t>Verkopen misschien op elkaar afstemmen met clubs in omgeving</a:t>
            </a:r>
          </a:p>
          <a:p>
            <a:r>
              <a:rPr lang="nl-BE" sz="3100" dirty="0" smtClean="0"/>
              <a:t>Filmtickets goede stimulans</a:t>
            </a:r>
          </a:p>
          <a:p>
            <a:r>
              <a:rPr lang="nl-BE" sz="3100" dirty="0" smtClean="0"/>
              <a:t>Te veel druk op koekjesverkoop</a:t>
            </a:r>
          </a:p>
          <a:p>
            <a:r>
              <a:rPr lang="nl-BE" sz="3100" dirty="0" smtClean="0"/>
              <a:t>Porties verkleinen of andere dingen</a:t>
            </a:r>
          </a:p>
          <a:p>
            <a:r>
              <a:rPr lang="nl-BE" sz="3100" dirty="0" smtClean="0"/>
              <a:t>Keuze uitbreiden</a:t>
            </a:r>
          </a:p>
          <a:p>
            <a:r>
              <a:rPr lang="nl-BE" sz="3100" dirty="0" smtClean="0"/>
              <a:t>Strijd is soms niet eerlijk : om ter meeste verkopen</a:t>
            </a:r>
          </a:p>
          <a:p>
            <a:r>
              <a:rPr lang="nl-BE" sz="3100" dirty="0" smtClean="0"/>
              <a:t>Frangipanes super idee</a:t>
            </a:r>
          </a:p>
          <a:p>
            <a:endParaRPr lang="nl-BE" sz="3100" dirty="0" smtClean="0"/>
          </a:p>
          <a:p>
            <a:endParaRPr lang="nl-BE" sz="2400" dirty="0" smtClean="0"/>
          </a:p>
          <a:p>
            <a:endParaRPr lang="nl-BE" sz="2400" dirty="0" smtClean="0"/>
          </a:p>
          <a:p>
            <a:endParaRPr lang="nl-BE" sz="2400" dirty="0" smtClean="0"/>
          </a:p>
          <a:p>
            <a:endParaRPr lang="nl-BE" sz="2400" dirty="0" smtClean="0"/>
          </a:p>
          <a:p>
            <a:endParaRPr lang="nl-B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576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/>
          <p:nvPr/>
        </p:nvGraphicFramePr>
        <p:xfrm>
          <a:off x="214282" y="785794"/>
          <a:ext cx="8643998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57200" y="214290"/>
          <a:ext cx="8229600" cy="5911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8072430" y="5286388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N = 49 </a:t>
            </a:r>
            <a:endParaRPr lang="nl-B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/>
          <p:nvPr/>
        </p:nvGraphicFramePr>
        <p:xfrm>
          <a:off x="571472" y="857232"/>
          <a:ext cx="807249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Bedankt!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BE" dirty="0" smtClean="0"/>
              <a:t>Beste ouders,</a:t>
            </a:r>
          </a:p>
          <a:p>
            <a:pPr>
              <a:buNone/>
            </a:pPr>
            <a:r>
              <a:rPr lang="nl-BE" dirty="0" smtClean="0"/>
              <a:t>	Graag wil ik jullie in naam van het oudercomité hartelijk danken voor jullie massale respons op onze enquête. In deze PowerPoint kan u de resultaten vinden.</a:t>
            </a:r>
          </a:p>
          <a:p>
            <a:pPr>
              <a:buNone/>
            </a:pPr>
            <a:r>
              <a:rPr lang="nl-BE" dirty="0" smtClean="0"/>
              <a:t>	De ideeën en bedenkingen nemen we zeker mee naar volgend schooljaar!</a:t>
            </a:r>
          </a:p>
          <a:p>
            <a:pPr>
              <a:buNone/>
            </a:pPr>
            <a:r>
              <a:rPr lang="nl-BE" dirty="0" smtClean="0"/>
              <a:t>					An Bernaerts</a:t>
            </a:r>
          </a:p>
          <a:p>
            <a:pPr>
              <a:buNone/>
            </a:pPr>
            <a:r>
              <a:rPr lang="nl-BE" dirty="0" smtClean="0"/>
              <a:t>					Voorzitter oudercomité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/>
          <p:nvPr/>
        </p:nvGraphicFramePr>
        <p:xfrm>
          <a:off x="571472" y="571480"/>
          <a:ext cx="807249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7715272" y="5286388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N = 49 </a:t>
            </a:r>
            <a:endParaRPr lang="nl-B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/>
          <p:nvPr/>
        </p:nvGraphicFramePr>
        <p:xfrm>
          <a:off x="857224" y="714356"/>
          <a:ext cx="7929618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dirty="0" smtClean="0"/>
              <a:t>Opmerking bij vraag 5: voorstel onderwerpen thema-avond</a:t>
            </a:r>
            <a:endParaRPr lang="nl-BE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BE" sz="2200" dirty="0" smtClean="0"/>
              <a:t>Probleemkinderen</a:t>
            </a:r>
          </a:p>
          <a:p>
            <a:r>
              <a:rPr lang="nl-BE" sz="2200" dirty="0" smtClean="0"/>
              <a:t>Opvoeding</a:t>
            </a:r>
          </a:p>
          <a:p>
            <a:r>
              <a:rPr lang="nl-BE" sz="2200" dirty="0" smtClean="0"/>
              <a:t>Pestgedrag</a:t>
            </a:r>
          </a:p>
          <a:p>
            <a:r>
              <a:rPr lang="nl-BE" sz="2200" dirty="0" smtClean="0"/>
              <a:t>Studierichtingen na de lagere school</a:t>
            </a:r>
          </a:p>
          <a:p>
            <a:r>
              <a:rPr lang="nl-BE" sz="2200" dirty="0" err="1" smtClean="0"/>
              <a:t>Triple</a:t>
            </a:r>
            <a:r>
              <a:rPr lang="nl-BE" sz="2200" dirty="0" smtClean="0"/>
              <a:t> p</a:t>
            </a:r>
          </a:p>
          <a:p>
            <a:r>
              <a:rPr lang="nl-BE" sz="2200" dirty="0" smtClean="0"/>
              <a:t>Veiligheid internet versus kinderen (</a:t>
            </a:r>
            <a:r>
              <a:rPr lang="nl-BE" sz="2200" dirty="0" err="1" smtClean="0"/>
              <a:t>childfocus</a:t>
            </a:r>
            <a:r>
              <a:rPr lang="nl-BE" sz="2200" dirty="0" smtClean="0"/>
              <a:t>)</a:t>
            </a:r>
          </a:p>
          <a:p>
            <a:r>
              <a:rPr lang="nl-BE" sz="2200" dirty="0" smtClean="0"/>
              <a:t>Pesten (vaak)</a:t>
            </a:r>
          </a:p>
          <a:p>
            <a:r>
              <a:rPr lang="nl-BE" sz="2200" dirty="0" smtClean="0"/>
              <a:t>Armoede van bij ons</a:t>
            </a:r>
          </a:p>
          <a:p>
            <a:r>
              <a:rPr lang="nl-BE" sz="2200" dirty="0" smtClean="0"/>
              <a:t>Leerstoornissen (vaak)</a:t>
            </a:r>
          </a:p>
          <a:p>
            <a:r>
              <a:rPr lang="nl-BE" sz="2200" dirty="0" smtClean="0"/>
              <a:t>Drugs</a:t>
            </a:r>
          </a:p>
          <a:p>
            <a:r>
              <a:rPr lang="nl-BE" sz="2200" dirty="0" smtClean="0"/>
              <a:t>Verschillende opvoedkundige thema’s</a:t>
            </a:r>
          </a:p>
          <a:p>
            <a:r>
              <a:rPr lang="nl-BE" sz="2200" dirty="0" smtClean="0"/>
              <a:t>Leren </a:t>
            </a:r>
            <a:r>
              <a:rPr lang="nl-BE" sz="2200" dirty="0" err="1" smtClean="0"/>
              <a:t>leren</a:t>
            </a:r>
            <a:endParaRPr lang="nl-BE" sz="2200" dirty="0" smtClean="0"/>
          </a:p>
          <a:p>
            <a:r>
              <a:rPr lang="nl-BE" sz="2200" dirty="0" smtClean="0"/>
              <a:t>Faalangst</a:t>
            </a:r>
          </a:p>
          <a:p>
            <a:r>
              <a:rPr lang="nl-BE" sz="2200" dirty="0" smtClean="0"/>
              <a:t>Gezonde voeding op school</a:t>
            </a:r>
          </a:p>
          <a:p>
            <a:r>
              <a:rPr lang="nl-BE" sz="2200" dirty="0" smtClean="0"/>
              <a:t>Zelfstandig worden bij kinderen</a:t>
            </a:r>
          </a:p>
          <a:p>
            <a:r>
              <a:rPr lang="nl-BE" sz="2200" dirty="0" smtClean="0"/>
              <a:t>Goede onderwerpen en relevant</a:t>
            </a:r>
          </a:p>
          <a:p>
            <a:r>
              <a:rPr lang="nl-BE" sz="2200" dirty="0" smtClean="0"/>
              <a:t>Info puberteit</a:t>
            </a:r>
          </a:p>
          <a:p>
            <a:r>
              <a:rPr lang="nl-BE" sz="2200" dirty="0" smtClean="0"/>
              <a:t>Inclusie onderwijs</a:t>
            </a:r>
          </a:p>
          <a:p>
            <a:r>
              <a:rPr lang="nl-BE" sz="2200" dirty="0" smtClean="0"/>
              <a:t>Omgaan met verlies, sterven</a:t>
            </a:r>
          </a:p>
          <a:p>
            <a:endParaRPr lang="nl-BE" sz="2200" dirty="0" smtClean="0"/>
          </a:p>
          <a:p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/>
          <p:nvPr/>
        </p:nvGraphicFramePr>
        <p:xfrm>
          <a:off x="642910" y="428604"/>
          <a:ext cx="8286808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7929586" y="5643578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N = 49 </a:t>
            </a:r>
            <a:endParaRPr lang="nl-B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/>
          <p:nvPr/>
        </p:nvGraphicFramePr>
        <p:xfrm>
          <a:off x="428596" y="785794"/>
          <a:ext cx="821537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dirty="0" smtClean="0"/>
              <a:t>Opmerkingen bij vraag 4 : tijdens de info avonden is het </a:t>
            </a:r>
            <a:r>
              <a:rPr lang="nl-BE" sz="2800" dirty="0" err="1" smtClean="0"/>
              <a:t>oc</a:t>
            </a:r>
            <a:r>
              <a:rPr lang="nl-BE" sz="2800" dirty="0" smtClean="0"/>
              <a:t> steeds aanwezig. Hebt u voldoende info gehad?</a:t>
            </a:r>
            <a:endParaRPr lang="nl-BE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400" dirty="0" smtClean="0"/>
              <a:t>Geen interesse</a:t>
            </a:r>
          </a:p>
          <a:p>
            <a:r>
              <a:rPr lang="nl-BE" sz="2400" dirty="0" smtClean="0"/>
              <a:t>Indien info niet voldoende is vind ik dat je steeds met vragen bij </a:t>
            </a:r>
            <a:r>
              <a:rPr lang="nl-BE" sz="2400" dirty="0" err="1" smtClean="0"/>
              <a:t>oc</a:t>
            </a:r>
            <a:r>
              <a:rPr lang="nl-BE" sz="2400" dirty="0" smtClean="0"/>
              <a:t> terecht kan.</a:t>
            </a:r>
          </a:p>
          <a:p>
            <a:r>
              <a:rPr lang="nl-BE" sz="2400" dirty="0" smtClean="0"/>
              <a:t>Voorstelling leden </a:t>
            </a:r>
            <a:r>
              <a:rPr lang="nl-BE" sz="2400" dirty="0" err="1" smtClean="0"/>
              <a:t>oc</a:t>
            </a:r>
            <a:r>
              <a:rPr lang="nl-BE" sz="2400" dirty="0" smtClean="0"/>
              <a:t> en de activiteiten</a:t>
            </a:r>
          </a:p>
          <a:p>
            <a:r>
              <a:rPr lang="nl-BE" sz="2400" dirty="0" err="1" smtClean="0"/>
              <a:t>Flyer</a:t>
            </a:r>
            <a:r>
              <a:rPr lang="nl-BE" sz="2400" dirty="0" smtClean="0"/>
              <a:t> maken</a:t>
            </a:r>
          </a:p>
          <a:p>
            <a:r>
              <a:rPr lang="nl-BE" sz="2400" dirty="0" smtClean="0"/>
              <a:t>Herhaling </a:t>
            </a:r>
            <a:r>
              <a:rPr lang="nl-BE" sz="2400" dirty="0" err="1" smtClean="0"/>
              <a:t>oc</a:t>
            </a:r>
            <a:r>
              <a:rPr lang="nl-BE" sz="2400" dirty="0" smtClean="0"/>
              <a:t> op andere momenten</a:t>
            </a:r>
          </a:p>
          <a:p>
            <a:endParaRPr lang="nl-BE" sz="2400" dirty="0" smtClean="0"/>
          </a:p>
          <a:p>
            <a:pPr>
              <a:buNone/>
            </a:pPr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/>
          <p:nvPr/>
        </p:nvGraphicFramePr>
        <p:xfrm>
          <a:off x="500034" y="285728"/>
          <a:ext cx="8429684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7929586" y="5786454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N = 49 </a:t>
            </a:r>
            <a:endParaRPr lang="nl-B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/>
          <p:nvPr/>
        </p:nvGraphicFramePr>
        <p:xfrm>
          <a:off x="928662" y="785794"/>
          <a:ext cx="7786742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smtClean="0"/>
              <a:t>Bedenkingen bij het sintfeest</a:t>
            </a:r>
            <a:endParaRPr lang="nl-BE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800" dirty="0" smtClean="0"/>
              <a:t>Sintfeest van vroeger met pannenkoeken en boekenbeurs</a:t>
            </a:r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/>
          <p:nvPr/>
        </p:nvGraphicFramePr>
        <p:xfrm>
          <a:off x="428596" y="285728"/>
          <a:ext cx="8501122" cy="6429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7929586" y="5857892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N = 49 </a:t>
            </a:r>
            <a:endParaRPr lang="nl-B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Inhoud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Resultaten kleuterschool</a:t>
            </a:r>
          </a:p>
          <a:p>
            <a:r>
              <a:rPr lang="nl-BE" dirty="0" smtClean="0"/>
              <a:t>Resultaten lagere school</a:t>
            </a:r>
          </a:p>
          <a:p>
            <a:r>
              <a:rPr lang="nl-BE" dirty="0" smtClean="0"/>
              <a:t>Algemene bevindingen</a:t>
            </a:r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/>
          <p:nvPr/>
        </p:nvGraphicFramePr>
        <p:xfrm>
          <a:off x="785786" y="500042"/>
          <a:ext cx="8072494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/>
          <p:nvPr/>
        </p:nvGraphicFramePr>
        <p:xfrm>
          <a:off x="285720" y="357166"/>
          <a:ext cx="8572560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7858148" y="5643578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N = 49 </a:t>
            </a:r>
            <a:endParaRPr lang="nl-B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/>
          <p:nvPr/>
        </p:nvGraphicFramePr>
        <p:xfrm>
          <a:off x="571472" y="1142984"/>
          <a:ext cx="8358246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smtClean="0"/>
              <a:t>Bedenkingen bij het schoolfeest</a:t>
            </a:r>
            <a:endParaRPr lang="nl-BE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400" dirty="0" smtClean="0"/>
              <a:t>Schoolfeest: sfeer kan beter</a:t>
            </a:r>
          </a:p>
          <a:p>
            <a:r>
              <a:rPr lang="nl-BE" sz="2400" dirty="0" smtClean="0"/>
              <a:t>Op het schoolfeest meer stoelen voorzien</a:t>
            </a:r>
          </a:p>
          <a:p>
            <a:r>
              <a:rPr lang="nl-BE" sz="2400" dirty="0" smtClean="0"/>
              <a:t>Op lagere school en kleuterschool is het afscheid op hetzelfde moment. Dit maakt het moeilijk !</a:t>
            </a:r>
          </a:p>
          <a:p>
            <a:endParaRPr lang="nl-BE" dirty="0" smtClean="0"/>
          </a:p>
          <a:p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/>
          <p:nvPr/>
        </p:nvGraphicFramePr>
        <p:xfrm>
          <a:off x="428596" y="285728"/>
          <a:ext cx="8429684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7643834" y="5786454"/>
            <a:ext cx="1071570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N = 49 </a:t>
            </a:r>
            <a:endParaRPr lang="nl-B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/>
          <p:nvPr/>
        </p:nvGraphicFramePr>
        <p:xfrm>
          <a:off x="857224" y="785794"/>
          <a:ext cx="8001056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Receptie derde kleuterklas: op vrijdag direct na school 16u graag later op de avond</a:t>
            </a:r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/>
          <p:nvPr/>
        </p:nvGraphicFramePr>
        <p:xfrm>
          <a:off x="642910" y="357166"/>
          <a:ext cx="8286808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7715272" y="5786454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N = 49 </a:t>
            </a:r>
            <a:endParaRPr lang="nl-B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/>
          <p:nvPr/>
        </p:nvGraphicFramePr>
        <p:xfrm>
          <a:off x="1285852" y="642918"/>
          <a:ext cx="7286676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/>
          <p:nvPr/>
        </p:nvGraphicFramePr>
        <p:xfrm>
          <a:off x="500034" y="500042"/>
          <a:ext cx="8358246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Algemeen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We hebben 230 enquêtes bedeeld.</a:t>
            </a:r>
          </a:p>
          <a:p>
            <a:r>
              <a:rPr lang="nl-BE" dirty="0" smtClean="0"/>
              <a:t>168 </a:t>
            </a:r>
            <a:r>
              <a:rPr lang="nl-BE" dirty="0" smtClean="0"/>
              <a:t>gezinnen vulde de </a:t>
            </a:r>
            <a:r>
              <a:rPr lang="nl-BE" dirty="0" smtClean="0"/>
              <a:t>enquête </a:t>
            </a:r>
            <a:r>
              <a:rPr lang="nl-BE" dirty="0" smtClean="0"/>
              <a:t>in.</a:t>
            </a:r>
          </a:p>
          <a:p>
            <a:r>
              <a:rPr lang="nl-BE" dirty="0" smtClean="0"/>
              <a:t>Dit is een respons van </a:t>
            </a:r>
            <a:r>
              <a:rPr lang="nl-BE" dirty="0" smtClean="0"/>
              <a:t>73%.</a:t>
            </a:r>
            <a:endParaRPr lang="nl-BE" dirty="0" smtClean="0"/>
          </a:p>
          <a:p>
            <a:r>
              <a:rPr lang="nl-BE" dirty="0" smtClean="0"/>
              <a:t> </a:t>
            </a:r>
            <a:r>
              <a:rPr lang="nl-BE" dirty="0" smtClean="0"/>
              <a:t>89 </a:t>
            </a:r>
            <a:r>
              <a:rPr lang="nl-BE" dirty="0" smtClean="0"/>
              <a:t>mensen ( zowel KS als LS ) hebben opmerkingen gegeven waarvoor dank!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/>
          <p:nvPr/>
        </p:nvGraphicFramePr>
        <p:xfrm>
          <a:off x="571472" y="785794"/>
          <a:ext cx="821537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/>
          <p:nvPr/>
        </p:nvGraphicFramePr>
        <p:xfrm>
          <a:off x="571472" y="714356"/>
          <a:ext cx="8143932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7358082" y="5715016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N = 49 </a:t>
            </a:r>
            <a:endParaRPr lang="nl-B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/>
          <p:nvPr/>
        </p:nvGraphicFramePr>
        <p:xfrm>
          <a:off x="714348" y="642918"/>
          <a:ext cx="8143932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smtClean="0"/>
              <a:t>Vraag 7 :kenbaarheid </a:t>
            </a:r>
            <a:r>
              <a:rPr lang="nl-BE" sz="4000" dirty="0" err="1" smtClean="0"/>
              <a:t>oc</a:t>
            </a:r>
            <a:endParaRPr lang="nl-BE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BE" dirty="0" smtClean="0"/>
              <a:t>Badge dragen (alle leden van het </a:t>
            </a:r>
            <a:r>
              <a:rPr lang="nl-BE" dirty="0" err="1" smtClean="0"/>
              <a:t>oc</a:t>
            </a:r>
            <a:r>
              <a:rPr lang="nl-BE" dirty="0" smtClean="0"/>
              <a:t> zijn herkenbaar via hun badge)</a:t>
            </a:r>
          </a:p>
          <a:p>
            <a:r>
              <a:rPr lang="nl-BE" dirty="0" smtClean="0"/>
              <a:t>Misschien één of twee keer per maand zitdagen organiseren of brievenbus</a:t>
            </a:r>
          </a:p>
          <a:p>
            <a:r>
              <a:rPr lang="nl-BE" dirty="0" smtClean="0"/>
              <a:t>Dit hoeft volgens mij niet</a:t>
            </a:r>
          </a:p>
          <a:p>
            <a:r>
              <a:rPr lang="nl-BE" dirty="0" smtClean="0"/>
              <a:t>Contacten leggen aan schoolpoort</a:t>
            </a:r>
          </a:p>
          <a:p>
            <a:r>
              <a:rPr lang="nl-BE" dirty="0" smtClean="0"/>
              <a:t>Eigen kantoor</a:t>
            </a:r>
          </a:p>
          <a:p>
            <a:r>
              <a:rPr lang="nl-BE" dirty="0" smtClean="0"/>
              <a:t>Groepsfoto met telefoonnummers</a:t>
            </a:r>
          </a:p>
          <a:p>
            <a:r>
              <a:rPr lang="nl-BE" dirty="0" smtClean="0"/>
              <a:t>Zij maken zich voldoende kenbaar</a:t>
            </a:r>
          </a:p>
          <a:p>
            <a:r>
              <a:rPr lang="nl-BE" dirty="0" smtClean="0"/>
              <a:t>Mailing</a:t>
            </a:r>
          </a:p>
          <a:p>
            <a:r>
              <a:rPr lang="nl-BE" dirty="0" err="1" smtClean="0"/>
              <a:t>Flyer</a:t>
            </a:r>
            <a:r>
              <a:rPr lang="nl-BE" dirty="0" smtClean="0"/>
              <a:t> wat er wordt verwacht van nieuwe leden (</a:t>
            </a:r>
            <a:r>
              <a:rPr lang="nl-BE" dirty="0" err="1" smtClean="0"/>
              <a:t>flyer</a:t>
            </a:r>
            <a:r>
              <a:rPr lang="nl-BE" dirty="0" smtClean="0"/>
              <a:t> bestaat sinds dit schooljaar)</a:t>
            </a:r>
          </a:p>
          <a:p>
            <a:r>
              <a:rPr lang="nl-BE" dirty="0" smtClean="0"/>
              <a:t>Fotomuur op website en in glazen kasten </a:t>
            </a:r>
          </a:p>
          <a:p>
            <a:r>
              <a:rPr lang="nl-BE" dirty="0" smtClean="0"/>
              <a:t>T-shirt met logo </a:t>
            </a:r>
            <a:r>
              <a:rPr lang="nl-BE" dirty="0" err="1" smtClean="0"/>
              <a:t>oc</a:t>
            </a:r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600" dirty="0" smtClean="0"/>
              <a:t>Vraag 8: bruisende ideeën, voorstellen</a:t>
            </a:r>
            <a:endParaRPr lang="nl-BE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nl-BE" dirty="0" smtClean="0"/>
              <a:t>Werken met projecten om centen te besteden: dit is van kracht sinds dit schooljaar</a:t>
            </a:r>
          </a:p>
          <a:p>
            <a:r>
              <a:rPr lang="nl-BE" dirty="0" smtClean="0"/>
              <a:t>Jeugdboekenweek: boekenbeurs organiseren</a:t>
            </a:r>
          </a:p>
          <a:p>
            <a:r>
              <a:rPr lang="nl-BE" dirty="0" smtClean="0"/>
              <a:t>Quiz was altijd heel leuk en mag opnieuw: quiz wordt opnieuw georganiseerd</a:t>
            </a:r>
          </a:p>
          <a:p>
            <a:r>
              <a:rPr lang="nl-BE" dirty="0" smtClean="0"/>
              <a:t>Sportactiviteit op het nieuwe veld</a:t>
            </a:r>
          </a:p>
          <a:p>
            <a:r>
              <a:rPr lang="nl-BE" dirty="0" smtClean="0"/>
              <a:t>Fotozoektocht</a:t>
            </a:r>
          </a:p>
          <a:p>
            <a:r>
              <a:rPr lang="nl-BE" dirty="0" smtClean="0"/>
              <a:t>Een theater organiseren</a:t>
            </a:r>
          </a:p>
          <a:p>
            <a:r>
              <a:rPr lang="nl-BE" dirty="0" smtClean="0"/>
              <a:t>Sportnamiddag, vertelnamiddag</a:t>
            </a:r>
          </a:p>
          <a:p>
            <a:r>
              <a:rPr lang="nl-BE" dirty="0" smtClean="0"/>
              <a:t>Actie rond dragen fietshelm</a:t>
            </a:r>
          </a:p>
          <a:p>
            <a:r>
              <a:rPr lang="nl-BE" dirty="0" smtClean="0"/>
              <a:t>Rommelmarkt</a:t>
            </a:r>
          </a:p>
          <a:p>
            <a:r>
              <a:rPr lang="nl-BE" dirty="0" smtClean="0"/>
              <a:t>Speeldag </a:t>
            </a:r>
            <a:r>
              <a:rPr lang="nl-BE" dirty="0" err="1" smtClean="0"/>
              <a:t>ivp</a:t>
            </a:r>
            <a:r>
              <a:rPr lang="nl-BE" dirty="0" smtClean="0"/>
              <a:t> lesdag samen met ouders</a:t>
            </a:r>
          </a:p>
          <a:p>
            <a:r>
              <a:rPr lang="nl-BE" dirty="0" smtClean="0"/>
              <a:t>Spaghetti avond om kostprijs zeeklassen te drukken</a:t>
            </a:r>
          </a:p>
          <a:p>
            <a:r>
              <a:rPr lang="nl-BE" dirty="0" smtClean="0"/>
              <a:t>Meer controle op speelplaats</a:t>
            </a:r>
          </a:p>
          <a:p>
            <a:r>
              <a:rPr lang="nl-BE" dirty="0" smtClean="0"/>
              <a:t>Heksentocht</a:t>
            </a:r>
          </a:p>
          <a:p>
            <a:r>
              <a:rPr lang="nl-BE" dirty="0" smtClean="0"/>
              <a:t>Kerstmarkt, kerstborrel</a:t>
            </a:r>
          </a:p>
          <a:p>
            <a:r>
              <a:rPr lang="nl-BE" dirty="0" smtClean="0"/>
              <a:t>Oude fietsen kopen om leerlingen te laten knutselen</a:t>
            </a:r>
          </a:p>
          <a:p>
            <a:r>
              <a:rPr lang="nl-BE" dirty="0" smtClean="0"/>
              <a:t>Carnaval is niet echt een feest</a:t>
            </a:r>
          </a:p>
          <a:p>
            <a:r>
              <a:rPr lang="nl-BE" dirty="0" smtClean="0"/>
              <a:t>Tijdens wintermaanden wegen veilig houden: weg is ronduit gevaarlijk</a:t>
            </a:r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smtClean="0"/>
              <a:t>Algemene bevindingen</a:t>
            </a:r>
            <a:endParaRPr lang="nl-BE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BE" dirty="0" smtClean="0"/>
              <a:t>Knap werk!</a:t>
            </a:r>
          </a:p>
          <a:p>
            <a:r>
              <a:rPr lang="nl-BE" dirty="0" smtClean="0"/>
              <a:t>Jullie doen het heel goed</a:t>
            </a:r>
          </a:p>
          <a:p>
            <a:r>
              <a:rPr lang="nl-BE" dirty="0" smtClean="0"/>
              <a:t>Ik vind dit alles al super</a:t>
            </a:r>
          </a:p>
          <a:p>
            <a:r>
              <a:rPr lang="nl-BE" dirty="0" smtClean="0"/>
              <a:t>Dankjewel aan al de bereidwillige ouders</a:t>
            </a:r>
          </a:p>
          <a:p>
            <a:r>
              <a:rPr lang="nl-BE" dirty="0" smtClean="0"/>
              <a:t>Doe zo voort </a:t>
            </a:r>
          </a:p>
          <a:p>
            <a:r>
              <a:rPr lang="nl-BE" dirty="0" smtClean="0"/>
              <a:t>Dikke pluim voor inzet en enthousiasme </a:t>
            </a:r>
            <a:r>
              <a:rPr lang="nl-BE" dirty="0" err="1" smtClean="0"/>
              <a:t>oc</a:t>
            </a:r>
            <a:endParaRPr lang="nl-BE" dirty="0" smtClean="0"/>
          </a:p>
          <a:p>
            <a:r>
              <a:rPr lang="nl-BE" dirty="0" smtClean="0"/>
              <a:t>Activiteiten organiseren om nog meer geld in te zamelen</a:t>
            </a:r>
          </a:p>
          <a:p>
            <a:r>
              <a:rPr lang="nl-BE" dirty="0" smtClean="0"/>
              <a:t>Bedankt voor de fijne attentie in het zesde leerjaar</a:t>
            </a:r>
          </a:p>
          <a:p>
            <a:r>
              <a:rPr lang="nl-BE" dirty="0" smtClean="0"/>
              <a:t>Genoeg informatie</a:t>
            </a:r>
          </a:p>
          <a:p>
            <a:r>
              <a:rPr lang="nl-BE" dirty="0" smtClean="0"/>
              <a:t>Altijd super georganiseerd</a:t>
            </a:r>
          </a:p>
          <a:p>
            <a:r>
              <a:rPr lang="nl-BE" dirty="0" smtClean="0"/>
              <a:t>Op dit ogenblik goede werking</a:t>
            </a:r>
          </a:p>
          <a:p>
            <a:r>
              <a:rPr lang="nl-BE" dirty="0" smtClean="0"/>
              <a:t>Leveren al inspanningen genoeg</a:t>
            </a:r>
          </a:p>
          <a:p>
            <a:r>
              <a:rPr lang="nl-BE" dirty="0" err="1" smtClean="0"/>
              <a:t>Chapeau</a:t>
            </a:r>
            <a:r>
              <a:rPr lang="nl-BE" dirty="0" smtClean="0"/>
              <a:t> voor het </a:t>
            </a:r>
            <a:r>
              <a:rPr lang="nl-BE" dirty="0" err="1" smtClean="0"/>
              <a:t>oc</a:t>
            </a:r>
            <a:r>
              <a:rPr lang="nl-BE" dirty="0" smtClean="0"/>
              <a:t> om zich zo in te spannen voor alle activiteiten</a:t>
            </a:r>
          </a:p>
          <a:p>
            <a:r>
              <a:rPr lang="nl-BE" dirty="0" smtClean="0"/>
              <a:t>Voortdoen doch harder hun stempel drukken</a:t>
            </a:r>
          </a:p>
          <a:p>
            <a:r>
              <a:rPr lang="nl-BE" dirty="0" smtClean="0"/>
              <a:t>Prima zoals het is</a:t>
            </a:r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Algemene bevindingen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Op lagere school en kleuterschool is het afscheid op hetzelfde moment. Dit maakt het moeilijk en dwingt ouders te kiezen.</a:t>
            </a:r>
          </a:p>
          <a:p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571472" y="571480"/>
          <a:ext cx="8115328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7286644" y="4857760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N = 49 </a:t>
            </a:r>
            <a:endParaRPr lang="nl-B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ek 1"/>
          <p:cNvGraphicFramePr/>
          <p:nvPr/>
        </p:nvGraphicFramePr>
        <p:xfrm>
          <a:off x="714348" y="714356"/>
          <a:ext cx="8143932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7572396" y="5857892"/>
            <a:ext cx="1143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N= 116</a:t>
            </a:r>
            <a:endParaRPr lang="nl-B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28596" y="714356"/>
          <a:ext cx="8229600" cy="5340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/>
          <p:nvPr/>
        </p:nvGraphicFramePr>
        <p:xfrm>
          <a:off x="857224" y="357166"/>
          <a:ext cx="7786742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smtClean="0"/>
              <a:t>Bedenkingen bij autoluwe fruitdagen</a:t>
            </a:r>
            <a:endParaRPr lang="nl-BE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nl-BE" sz="2400" dirty="0" smtClean="0"/>
              <a:t>Super, geweldig, gezond en eenvoudig voor ouders</a:t>
            </a:r>
          </a:p>
          <a:p>
            <a:pPr lvl="1">
              <a:buNone/>
            </a:pPr>
            <a:r>
              <a:rPr lang="nl-BE" sz="2400" dirty="0" smtClean="0"/>
              <a:t>	Supertof initiatief, soep heel leuk idee, heel leuk</a:t>
            </a:r>
          </a:p>
          <a:p>
            <a:pPr lvl="1"/>
            <a:r>
              <a:rPr lang="nl-BE" sz="2400" dirty="0" smtClean="0"/>
              <a:t>Agenda of weekoverzicht  (13%)</a:t>
            </a:r>
          </a:p>
          <a:p>
            <a:pPr lvl="1"/>
            <a:r>
              <a:rPr lang="nl-BE" sz="2400" dirty="0" smtClean="0"/>
              <a:t>Fruit stilt honger niet volledig, combineren met koek</a:t>
            </a:r>
          </a:p>
          <a:p>
            <a:pPr lvl="1"/>
            <a:r>
              <a:rPr lang="nl-BE" sz="2400" dirty="0" smtClean="0"/>
              <a:t>Jammer dat middelbare scholen dit initiatief te niet doen</a:t>
            </a:r>
          </a:p>
          <a:p>
            <a:pPr lvl="1"/>
            <a:r>
              <a:rPr lang="nl-BE" sz="2400" dirty="0" smtClean="0"/>
              <a:t>Nooit koek op woensdag! (4 %)</a:t>
            </a:r>
          </a:p>
          <a:p>
            <a:pPr lvl="1"/>
            <a:r>
              <a:rPr lang="nl-BE" sz="2400" dirty="0" smtClean="0"/>
              <a:t>Op voorhand melden wat de kinderen krijgen</a:t>
            </a:r>
          </a:p>
          <a:p>
            <a:pPr lvl="1"/>
            <a:r>
              <a:rPr lang="nl-BE" sz="2400" dirty="0" smtClean="0"/>
              <a:t>Nog meer autoluwe fruitdagen (4%)</a:t>
            </a:r>
          </a:p>
          <a:p>
            <a:pPr lvl="1"/>
            <a:r>
              <a:rPr lang="nl-BE" sz="2400" dirty="0" smtClean="0"/>
              <a:t>Ook eigen fruit omwille van smaken van eigen kinderen</a:t>
            </a:r>
            <a:endParaRPr lang="nl-B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bo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gibo</Template>
  <TotalTime>337</TotalTime>
  <Words>948</Words>
  <Application>Microsoft Office PowerPoint</Application>
  <PresentationFormat>Diavoorstelling (4:3)</PresentationFormat>
  <Paragraphs>203</Paragraphs>
  <Slides>46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46</vt:i4>
      </vt:variant>
    </vt:vector>
  </HeadingPairs>
  <TitlesOfParts>
    <vt:vector size="47" baseType="lpstr">
      <vt:lpstr>gibo</vt:lpstr>
      <vt:lpstr>Resultaten enquête oudercomité Gibo Driehoek</vt:lpstr>
      <vt:lpstr>Bedankt!</vt:lpstr>
      <vt:lpstr>Inhoud</vt:lpstr>
      <vt:lpstr>Algemeen</vt:lpstr>
      <vt:lpstr>Dia 5</vt:lpstr>
      <vt:lpstr>Dia 6</vt:lpstr>
      <vt:lpstr>Dia 7</vt:lpstr>
      <vt:lpstr>Dia 8</vt:lpstr>
      <vt:lpstr>Bedenkingen bij autoluwe fruitdagen</vt:lpstr>
      <vt:lpstr>Dia 10</vt:lpstr>
      <vt:lpstr>Dia 11</vt:lpstr>
      <vt:lpstr>Bedenkingen bij herfstwandeling</vt:lpstr>
      <vt:lpstr>Dia 13</vt:lpstr>
      <vt:lpstr>Dia 14</vt:lpstr>
      <vt:lpstr>Bedenkingen bij koekjesverkoop</vt:lpstr>
      <vt:lpstr>Dia 16</vt:lpstr>
      <vt:lpstr>Dia 17</vt:lpstr>
      <vt:lpstr>Dia 18</vt:lpstr>
      <vt:lpstr>Dia 19</vt:lpstr>
      <vt:lpstr>Dia 20</vt:lpstr>
      <vt:lpstr>Dia 21</vt:lpstr>
      <vt:lpstr>Opmerking bij vraag 5: voorstel onderwerpen thema-avond</vt:lpstr>
      <vt:lpstr>Dia 23</vt:lpstr>
      <vt:lpstr>Dia 24</vt:lpstr>
      <vt:lpstr>Opmerkingen bij vraag 4 : tijdens de info avonden is het oc steeds aanwezig. Hebt u voldoende info gehad?</vt:lpstr>
      <vt:lpstr>Dia 26</vt:lpstr>
      <vt:lpstr>Dia 27</vt:lpstr>
      <vt:lpstr>Bedenkingen bij het sintfeest</vt:lpstr>
      <vt:lpstr>Dia 29</vt:lpstr>
      <vt:lpstr>Dia 30</vt:lpstr>
      <vt:lpstr>Dia 31</vt:lpstr>
      <vt:lpstr>Dia 32</vt:lpstr>
      <vt:lpstr>Bedenkingen bij het schoolfeest</vt:lpstr>
      <vt:lpstr>Dia 34</vt:lpstr>
      <vt:lpstr>Dia 35</vt:lpstr>
      <vt:lpstr>Dia 36</vt:lpstr>
      <vt:lpstr>Dia 37</vt:lpstr>
      <vt:lpstr>Dia 38</vt:lpstr>
      <vt:lpstr>Dia 39</vt:lpstr>
      <vt:lpstr>Dia 40</vt:lpstr>
      <vt:lpstr>Dia 41</vt:lpstr>
      <vt:lpstr>Dia 42</vt:lpstr>
      <vt:lpstr>Vraag 7 :kenbaarheid oc</vt:lpstr>
      <vt:lpstr>Vraag 8: bruisende ideeën, voorstellen</vt:lpstr>
      <vt:lpstr>Algemene bevindingen</vt:lpstr>
      <vt:lpstr>Algemene bevindingen</vt:lpstr>
    </vt:vector>
  </TitlesOfParts>
  <Company>Artesis Hogeschool Antwerpen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Resultaten enquête oudercomité Gibo Driehoek</dc:title>
  <dc:creator>p0037716-80</dc:creator>
  <cp:lastModifiedBy>p0037716-80</cp:lastModifiedBy>
  <cp:revision>37</cp:revision>
  <dcterms:created xsi:type="dcterms:W3CDTF">2012-02-09T19:02:39Z</dcterms:created>
  <dcterms:modified xsi:type="dcterms:W3CDTF">2012-02-13T18:51:46Z</dcterms:modified>
</cp:coreProperties>
</file>